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57" r:id="rId4"/>
    <p:sldId id="273" r:id="rId5"/>
    <p:sldId id="274" r:id="rId6"/>
    <p:sldId id="275" r:id="rId7"/>
    <p:sldId id="290" r:id="rId8"/>
    <p:sldId id="293" r:id="rId9"/>
    <p:sldId id="294" r:id="rId10"/>
    <p:sldId id="282" r:id="rId11"/>
    <p:sldId id="291" r:id="rId12"/>
    <p:sldId id="295" r:id="rId13"/>
    <p:sldId id="286" r:id="rId14"/>
    <p:sldId id="265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251" autoAdjust="0"/>
  </p:normalViewPr>
  <p:slideViewPr>
    <p:cSldViewPr snapToGrid="0">
      <p:cViewPr varScale="1">
        <p:scale>
          <a:sx n="73" d="100"/>
          <a:sy n="73" d="100"/>
        </p:scale>
        <p:origin x="10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Conclusion</a:t>
          </a:r>
          <a:endParaRPr lang="en-GB" sz="2800" dirty="0">
            <a:solidFill>
              <a:schemeClr val="bg1"/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Introduction</a:t>
          </a:r>
          <a:endParaRPr lang="en-GB" sz="2800" dirty="0">
            <a:solidFill>
              <a:schemeClr val="bg1"/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bg1"/>
              </a:solidFill>
            </a:rPr>
            <a:t>Summary</a:t>
          </a:r>
          <a:endParaRPr lang="en-GB" sz="2800" dirty="0">
            <a:solidFill>
              <a:schemeClr val="bg1"/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Objectives</a:t>
          </a:r>
          <a:endParaRPr lang="en-GB" sz="2800" dirty="0">
            <a:solidFill>
              <a:schemeClr val="bg1"/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31C75D4-CE14-4C32-84E7-999CE702ED6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BCC37C5E-7188-4023-95FA-244A729D43A5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92A43F71-3DB1-4A5E-ACA8-6AC8D2C93A62}" type="par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2FE4D76-0761-4394-ACF5-C7BFDEC869B2}" type="sibTrans" cxnId="{616B9E86-AEBE-4EF3-B2C5-AA102F0AD3A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A5355F9-48C1-452F-B487-4AFD9E552FC1}">
      <dgm:prSet phldrT="[Texte]" custT="1"/>
      <dgm:spPr/>
      <dgm:t>
        <a:bodyPr/>
        <a:lstStyle/>
        <a:p>
          <a:r>
            <a:rPr lang="fr-FR" sz="2800" dirty="0">
              <a:solidFill>
                <a:schemeClr val="bg1"/>
              </a:solidFill>
            </a:rPr>
            <a:t>Methods</a:t>
          </a:r>
          <a:endParaRPr lang="en-GB" sz="2800" dirty="0">
            <a:solidFill>
              <a:schemeClr val="bg1"/>
            </a:solidFill>
          </a:endParaRPr>
        </a:p>
      </dgm:t>
    </dgm:pt>
    <dgm:pt modelId="{4783B11B-1DC0-4F09-B0EA-EFD3FB6DBE02}" type="par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920BA28-3AED-4097-9427-9A20663D44BC}" type="sibTrans" cxnId="{B720F258-7293-4EEE-9632-A5420D99BE1A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CC1AB940-AB23-4CD4-9F03-924AFD02BB4D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BFDD95B3-3392-4C8A-ADA4-54E2EAFEBB54}" type="par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40D3FB3-E649-401A-8FA3-5F2E2B220EA2}" type="sibTrans" cxnId="{BD87C870-BB76-4FAD-A049-8FA448D5A52C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334CD1BE-5411-4BF6-92D8-9B54C78B192A}">
      <dgm:prSet phldrT="[Texte]" custT="1"/>
      <dgm:spPr/>
      <dgm:t>
        <a:bodyPr/>
        <a:lstStyle/>
        <a:p>
          <a:r>
            <a:rPr lang="fr-FR" sz="28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4F6FEF25-ADCE-4EA3-8404-2F495B8BC129}" type="par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A0D6A54F-CF16-4ED7-B651-BCEA8EFD729D}" type="sibTrans" cxnId="{BB9932AE-382A-4303-807A-9B70DE8A24A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06010819-D834-4F35-BD48-E023A3EB2358}">
      <dgm:prSet phldrT="[Texte]" custT="1"/>
      <dgm:spPr/>
      <dgm:t>
        <a:bodyPr/>
        <a:lstStyle/>
        <a:p>
          <a:r>
            <a:rPr lang="fr-FR" sz="28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dirty="0">
            <a:solidFill>
              <a:schemeClr val="accent1">
                <a:lumMod val="75000"/>
              </a:schemeClr>
            </a:solidFill>
          </a:endParaRPr>
        </a:p>
      </dgm:t>
    </dgm:pt>
    <dgm:pt modelId="{22AB30E6-F708-47C7-98B5-6934E6DC8EFA}" type="sib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430CA1FC-16D6-4565-A3CD-FABE017D0FA7}" type="parTrans" cxnId="{181F08BD-2222-4964-B27D-6EADC368D471}">
      <dgm:prSet/>
      <dgm:spPr/>
      <dgm:t>
        <a:bodyPr/>
        <a:lstStyle/>
        <a:p>
          <a:endParaRPr lang="en-GB" sz="2800">
            <a:solidFill>
              <a:schemeClr val="accent1">
                <a:lumMod val="75000"/>
              </a:schemeClr>
            </a:solidFill>
          </a:endParaRPr>
        </a:p>
      </dgm:t>
    </dgm:pt>
    <dgm:pt modelId="{1B00CFDF-8FF1-4EEE-8D81-F7643CC7DFFB}" type="pres">
      <dgm:prSet presAssocID="{731C75D4-CE14-4C32-84E7-999CE702ED60}" presName="Name0" presStyleCnt="0">
        <dgm:presLayoutVars>
          <dgm:dir/>
          <dgm:resizeHandles val="exact"/>
        </dgm:presLayoutVars>
      </dgm:prSet>
      <dgm:spPr/>
    </dgm:pt>
    <dgm:pt modelId="{E6BC1D54-5802-4AFF-8940-D1789FDE7BC1}" type="pres">
      <dgm:prSet presAssocID="{BCC37C5E-7188-4023-95FA-244A729D43A5}" presName="parTxOnly" presStyleLbl="node1" presStyleIdx="0" presStyleCnt="5">
        <dgm:presLayoutVars>
          <dgm:bulletEnabled val="1"/>
        </dgm:presLayoutVars>
      </dgm:prSet>
      <dgm:spPr/>
    </dgm:pt>
    <dgm:pt modelId="{837CE511-C43E-4214-8218-E03EF92094A8}" type="pres">
      <dgm:prSet presAssocID="{A2FE4D76-0761-4394-ACF5-C7BFDEC869B2}" presName="parSpace" presStyleCnt="0"/>
      <dgm:spPr/>
    </dgm:pt>
    <dgm:pt modelId="{6996AEDF-0F63-4E73-B36A-37ACAC72D463}" type="pres">
      <dgm:prSet presAssocID="{06010819-D834-4F35-BD48-E023A3EB2358}" presName="parTxOnly" presStyleLbl="node1" presStyleIdx="1" presStyleCnt="5">
        <dgm:presLayoutVars>
          <dgm:bulletEnabled val="1"/>
        </dgm:presLayoutVars>
      </dgm:prSet>
      <dgm:spPr/>
    </dgm:pt>
    <dgm:pt modelId="{D2F51532-EDE2-4CC1-A030-32F7EB8B53E0}" type="pres">
      <dgm:prSet presAssocID="{22AB30E6-F708-47C7-98B5-6934E6DC8EFA}" presName="parSpace" presStyleCnt="0"/>
      <dgm:spPr/>
    </dgm:pt>
    <dgm:pt modelId="{B98CE1CC-6421-4620-84B7-59516675781D}" type="pres">
      <dgm:prSet presAssocID="{CC1AB940-AB23-4CD4-9F03-924AFD02BB4D}" presName="parTxOnly" presStyleLbl="node1" presStyleIdx="2" presStyleCnt="5">
        <dgm:presLayoutVars>
          <dgm:bulletEnabled val="1"/>
        </dgm:presLayoutVars>
      </dgm:prSet>
      <dgm:spPr/>
    </dgm:pt>
    <dgm:pt modelId="{1255DF3E-7BE2-4C39-8CBE-4F606687F4AA}" type="pres">
      <dgm:prSet presAssocID="{140D3FB3-E649-401A-8FA3-5F2E2B220EA2}" presName="parSpace" presStyleCnt="0"/>
      <dgm:spPr/>
    </dgm:pt>
    <dgm:pt modelId="{ED0CCCFF-A47E-44C3-8946-D7B47B6CC5F3}" type="pres">
      <dgm:prSet presAssocID="{CA5355F9-48C1-452F-B487-4AFD9E552FC1}" presName="parTxOnly" presStyleLbl="node1" presStyleIdx="3" presStyleCnt="5">
        <dgm:presLayoutVars>
          <dgm:bulletEnabled val="1"/>
        </dgm:presLayoutVars>
      </dgm:prSet>
      <dgm:spPr/>
    </dgm:pt>
    <dgm:pt modelId="{F70E8C69-5045-4F54-8697-275E8CF25861}" type="pres">
      <dgm:prSet presAssocID="{0920BA28-3AED-4097-9427-9A20663D44BC}" presName="parSpace" presStyleCnt="0"/>
      <dgm:spPr/>
    </dgm:pt>
    <dgm:pt modelId="{782FF236-6097-4C8C-A994-C159EFDB39FF}" type="pres">
      <dgm:prSet presAssocID="{334CD1BE-5411-4BF6-92D8-9B54C78B192A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794D1F14-DBF7-48E4-B49F-885EEF112A20}" type="presOf" srcId="{CC1AB940-AB23-4CD4-9F03-924AFD02BB4D}" destId="{B98CE1CC-6421-4620-84B7-59516675781D}" srcOrd="0" destOrd="0" presId="urn:microsoft.com/office/officeart/2005/8/layout/hChevron3"/>
    <dgm:cxn modelId="{848C432F-3CCE-40EA-A93E-A7E8633EE5AB}" type="presOf" srcId="{BCC37C5E-7188-4023-95FA-244A729D43A5}" destId="{E6BC1D54-5802-4AFF-8940-D1789FDE7BC1}" srcOrd="0" destOrd="0" presId="urn:microsoft.com/office/officeart/2005/8/layout/hChevron3"/>
    <dgm:cxn modelId="{EF714B3D-4D75-43E7-81E9-4B761237BB99}" type="presOf" srcId="{06010819-D834-4F35-BD48-E023A3EB2358}" destId="{6996AEDF-0F63-4E73-B36A-37ACAC72D463}" srcOrd="0" destOrd="0" presId="urn:microsoft.com/office/officeart/2005/8/layout/hChevron3"/>
    <dgm:cxn modelId="{BD87C870-BB76-4FAD-A049-8FA448D5A52C}" srcId="{731C75D4-CE14-4C32-84E7-999CE702ED60}" destId="{CC1AB940-AB23-4CD4-9F03-924AFD02BB4D}" srcOrd="2" destOrd="0" parTransId="{BFDD95B3-3392-4C8A-ADA4-54E2EAFEBB54}" sibTransId="{140D3FB3-E649-401A-8FA3-5F2E2B220EA2}"/>
    <dgm:cxn modelId="{B720F258-7293-4EEE-9632-A5420D99BE1A}" srcId="{731C75D4-CE14-4C32-84E7-999CE702ED60}" destId="{CA5355F9-48C1-452F-B487-4AFD9E552FC1}" srcOrd="3" destOrd="0" parTransId="{4783B11B-1DC0-4F09-B0EA-EFD3FB6DBE02}" sibTransId="{0920BA28-3AED-4097-9427-9A20663D44BC}"/>
    <dgm:cxn modelId="{50A00182-B919-4045-A544-7995C66A7877}" type="presOf" srcId="{731C75D4-CE14-4C32-84E7-999CE702ED60}" destId="{1B00CFDF-8FF1-4EEE-8D81-F7643CC7DFFB}" srcOrd="0" destOrd="0" presId="urn:microsoft.com/office/officeart/2005/8/layout/hChevron3"/>
    <dgm:cxn modelId="{616B9E86-AEBE-4EF3-B2C5-AA102F0AD3AA}" srcId="{731C75D4-CE14-4C32-84E7-999CE702ED60}" destId="{BCC37C5E-7188-4023-95FA-244A729D43A5}" srcOrd="0" destOrd="0" parTransId="{92A43F71-3DB1-4A5E-ACA8-6AC8D2C93A62}" sibTransId="{A2FE4D76-0761-4394-ACF5-C7BFDEC869B2}"/>
    <dgm:cxn modelId="{9994449A-9318-4C73-AB0B-78266193C2E0}" type="presOf" srcId="{CA5355F9-48C1-452F-B487-4AFD9E552FC1}" destId="{ED0CCCFF-A47E-44C3-8946-D7B47B6CC5F3}" srcOrd="0" destOrd="0" presId="urn:microsoft.com/office/officeart/2005/8/layout/hChevron3"/>
    <dgm:cxn modelId="{BB9932AE-382A-4303-807A-9B70DE8A24A1}" srcId="{731C75D4-CE14-4C32-84E7-999CE702ED60}" destId="{334CD1BE-5411-4BF6-92D8-9B54C78B192A}" srcOrd="4" destOrd="0" parTransId="{4F6FEF25-ADCE-4EA3-8404-2F495B8BC129}" sibTransId="{A0D6A54F-CF16-4ED7-B651-BCEA8EFD729D}"/>
    <dgm:cxn modelId="{181F08BD-2222-4964-B27D-6EADC368D471}" srcId="{731C75D4-CE14-4C32-84E7-999CE702ED60}" destId="{06010819-D834-4F35-BD48-E023A3EB2358}" srcOrd="1" destOrd="0" parTransId="{430CA1FC-16D6-4565-A3CD-FABE017D0FA7}" sibTransId="{22AB30E6-F708-47C7-98B5-6934E6DC8EFA}"/>
    <dgm:cxn modelId="{270099ED-1A93-4338-AF67-AB91EA706DDD}" type="presOf" srcId="{334CD1BE-5411-4BF6-92D8-9B54C78B192A}" destId="{782FF236-6097-4C8C-A994-C159EFDB39FF}" srcOrd="0" destOrd="0" presId="urn:microsoft.com/office/officeart/2005/8/layout/hChevron3"/>
    <dgm:cxn modelId="{F402A673-59DA-4406-B8A8-264B3154B52B}" type="presParOf" srcId="{1B00CFDF-8FF1-4EEE-8D81-F7643CC7DFFB}" destId="{E6BC1D54-5802-4AFF-8940-D1789FDE7BC1}" srcOrd="0" destOrd="0" presId="urn:microsoft.com/office/officeart/2005/8/layout/hChevron3"/>
    <dgm:cxn modelId="{5A357547-0299-40F7-B974-68863E1672BD}" type="presParOf" srcId="{1B00CFDF-8FF1-4EEE-8D81-F7643CC7DFFB}" destId="{837CE511-C43E-4214-8218-E03EF92094A8}" srcOrd="1" destOrd="0" presId="urn:microsoft.com/office/officeart/2005/8/layout/hChevron3"/>
    <dgm:cxn modelId="{7198AF84-3534-4AA8-9296-C4B23CF12A45}" type="presParOf" srcId="{1B00CFDF-8FF1-4EEE-8D81-F7643CC7DFFB}" destId="{6996AEDF-0F63-4E73-B36A-37ACAC72D463}" srcOrd="2" destOrd="0" presId="urn:microsoft.com/office/officeart/2005/8/layout/hChevron3"/>
    <dgm:cxn modelId="{5354274E-F1DD-4010-AC51-0695BB35BC2A}" type="presParOf" srcId="{1B00CFDF-8FF1-4EEE-8D81-F7643CC7DFFB}" destId="{D2F51532-EDE2-4CC1-A030-32F7EB8B53E0}" srcOrd="3" destOrd="0" presId="urn:microsoft.com/office/officeart/2005/8/layout/hChevron3"/>
    <dgm:cxn modelId="{6E8D38DC-5360-4D26-9F6A-8BF707BA84AD}" type="presParOf" srcId="{1B00CFDF-8FF1-4EEE-8D81-F7643CC7DFFB}" destId="{B98CE1CC-6421-4620-84B7-59516675781D}" srcOrd="4" destOrd="0" presId="urn:microsoft.com/office/officeart/2005/8/layout/hChevron3"/>
    <dgm:cxn modelId="{D6B93929-6E3E-40A3-AE15-D366DF050570}" type="presParOf" srcId="{1B00CFDF-8FF1-4EEE-8D81-F7643CC7DFFB}" destId="{1255DF3E-7BE2-4C39-8CBE-4F606687F4AA}" srcOrd="5" destOrd="0" presId="urn:microsoft.com/office/officeart/2005/8/layout/hChevron3"/>
    <dgm:cxn modelId="{9C8F43FE-2E36-44D0-8D46-2A9600065CA6}" type="presParOf" srcId="{1B00CFDF-8FF1-4EEE-8D81-F7643CC7DFFB}" destId="{ED0CCCFF-A47E-44C3-8946-D7B47B6CC5F3}" srcOrd="6" destOrd="0" presId="urn:microsoft.com/office/officeart/2005/8/layout/hChevron3"/>
    <dgm:cxn modelId="{112152B0-C7CB-42C9-AB6A-C8A5952B056A}" type="presParOf" srcId="{1B00CFDF-8FF1-4EEE-8D81-F7643CC7DFFB}" destId="{F70E8C69-5045-4F54-8697-275E8CF25861}" srcOrd="7" destOrd="0" presId="urn:microsoft.com/office/officeart/2005/8/layout/hChevron3"/>
    <dgm:cxn modelId="{6031BD6B-0BC7-4DEB-A409-4013465B2D5B}" type="presParOf" srcId="{1B00CFDF-8FF1-4EEE-8D81-F7643CC7DFFB}" destId="{782FF236-6097-4C8C-A994-C159EFDB39F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Conclusion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Introduction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bg1"/>
              </a:solidFill>
            </a:rPr>
            <a:t>Summary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Objectives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Methods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BC1D54-5802-4AFF-8940-D1789FDE7BC1}">
      <dsp:nvSpPr>
        <dsp:cNvPr id="0" name=""/>
        <dsp:cNvSpPr/>
      </dsp:nvSpPr>
      <dsp:spPr>
        <a:xfrm>
          <a:off x="1488" y="0"/>
          <a:ext cx="2902148" cy="6759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Introduction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1488" y="0"/>
        <a:ext cx="2733149" cy="675997"/>
      </dsp:txXfrm>
    </dsp:sp>
    <dsp:sp modelId="{6996AEDF-0F63-4E73-B36A-37ACAC72D463}">
      <dsp:nvSpPr>
        <dsp:cNvPr id="0" name=""/>
        <dsp:cNvSpPr/>
      </dsp:nvSpPr>
      <dsp:spPr>
        <a:xfrm>
          <a:off x="2323207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 err="1">
              <a:solidFill>
                <a:schemeClr val="accent1">
                  <a:lumMod val="75000"/>
                </a:schemeClr>
              </a:solidFill>
            </a:rPr>
            <a:t>Summary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2661206" y="0"/>
        <a:ext cx="2226151" cy="675997"/>
      </dsp:txXfrm>
    </dsp:sp>
    <dsp:sp modelId="{B98CE1CC-6421-4620-84B7-59516675781D}">
      <dsp:nvSpPr>
        <dsp:cNvPr id="0" name=""/>
        <dsp:cNvSpPr/>
      </dsp:nvSpPr>
      <dsp:spPr>
        <a:xfrm>
          <a:off x="4644925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Objectives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4982924" y="0"/>
        <a:ext cx="2226151" cy="675997"/>
      </dsp:txXfrm>
    </dsp:sp>
    <dsp:sp modelId="{ED0CCCFF-A47E-44C3-8946-D7B47B6CC5F3}">
      <dsp:nvSpPr>
        <dsp:cNvPr id="0" name=""/>
        <dsp:cNvSpPr/>
      </dsp:nvSpPr>
      <dsp:spPr>
        <a:xfrm>
          <a:off x="6966644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bg1"/>
              </a:solidFill>
            </a:rPr>
            <a:t>Methods</a:t>
          </a:r>
          <a:endParaRPr lang="en-GB" sz="2800" kern="1200" dirty="0">
            <a:solidFill>
              <a:schemeClr val="bg1"/>
            </a:solidFill>
          </a:endParaRPr>
        </a:p>
      </dsp:txBody>
      <dsp:txXfrm>
        <a:off x="7304643" y="0"/>
        <a:ext cx="2226151" cy="675997"/>
      </dsp:txXfrm>
    </dsp:sp>
    <dsp:sp modelId="{782FF236-6097-4C8C-A994-C159EFDB39FF}">
      <dsp:nvSpPr>
        <dsp:cNvPr id="0" name=""/>
        <dsp:cNvSpPr/>
      </dsp:nvSpPr>
      <dsp:spPr>
        <a:xfrm>
          <a:off x="9288363" y="0"/>
          <a:ext cx="2902148" cy="6759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>
              <a:solidFill>
                <a:schemeClr val="accent1">
                  <a:lumMod val="75000"/>
                </a:schemeClr>
              </a:solidFill>
            </a:rPr>
            <a:t>Conclusion</a:t>
          </a:r>
          <a:endParaRPr lang="en-GB" sz="2800" kern="1200" dirty="0">
            <a:solidFill>
              <a:schemeClr val="accent1">
                <a:lumMod val="75000"/>
              </a:schemeClr>
            </a:solidFill>
          </a:endParaRPr>
        </a:p>
      </dsp:txBody>
      <dsp:txXfrm>
        <a:off x="9626362" y="0"/>
        <a:ext cx="2226151" cy="6759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A21E5-AB4D-469E-B79C-5E2636280EFA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71344-487B-4086-82EC-6D91760A9E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655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28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Warm water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extracted</a:t>
            </a:r>
            <a:r>
              <a:rPr lang="fr-FR" dirty="0"/>
              <a:t> at high rates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enhanced-permeability</a:t>
            </a:r>
            <a:r>
              <a:rPr lang="fr-FR" dirty="0"/>
              <a:t> </a:t>
            </a:r>
            <a:r>
              <a:rPr lang="fr-FR" dirty="0" err="1"/>
              <a:t>reservoirs</a:t>
            </a:r>
            <a:endParaRPr lang="en-GB" dirty="0"/>
          </a:p>
          <a:p>
            <a:pPr lvl="0"/>
            <a:r>
              <a:rPr lang="en-GB" dirty="0"/>
              <a:t>GSHP used to extract heat from the ground or from the water using open-loop systems.</a:t>
            </a:r>
          </a:p>
          <a:p>
            <a:pPr lvl="0"/>
            <a:r>
              <a:rPr lang="en-GB" dirty="0"/>
              <a:t>Injection/production of cold/hot water can be reversed seasonally</a:t>
            </a:r>
          </a:p>
          <a:p>
            <a:r>
              <a:rPr lang="fr-FR" dirty="0" err="1"/>
              <a:t>Existing</a:t>
            </a:r>
            <a:r>
              <a:rPr lang="fr-FR" dirty="0"/>
              <a:t> case </a:t>
            </a:r>
            <a:r>
              <a:rPr lang="fr-FR" dirty="0" err="1"/>
              <a:t>study</a:t>
            </a:r>
            <a:r>
              <a:rPr lang="fr-FR" dirty="0"/>
              <a:t>: Germany, Canada, USA, UK (</a:t>
            </a:r>
            <a:r>
              <a:rPr lang="fr-FR" dirty="0" err="1"/>
              <a:t>Shettleston</a:t>
            </a:r>
            <a:r>
              <a:rPr lang="fr-FR" dirty="0"/>
              <a:t>, </a:t>
            </a:r>
            <a:r>
              <a:rPr lang="fr-FR" dirty="0" err="1"/>
              <a:t>Dawdon</a:t>
            </a:r>
            <a:r>
              <a:rPr lang="fr-FR" dirty="0"/>
              <a:t>, Markham), </a:t>
            </a:r>
            <a:r>
              <a:rPr lang="fr-FR" dirty="0" err="1"/>
              <a:t>Poland</a:t>
            </a:r>
            <a:r>
              <a:rPr lang="fr-FR" dirty="0"/>
              <a:t>, The </a:t>
            </a:r>
            <a:r>
              <a:rPr lang="fr-FR" dirty="0" err="1"/>
              <a:t>Netherlands</a:t>
            </a:r>
            <a:r>
              <a:rPr lang="fr-FR" dirty="0"/>
              <a:t>, Spain</a:t>
            </a:r>
            <a:endParaRPr lang="en-GB" dirty="0"/>
          </a:p>
          <a:p>
            <a:r>
              <a:rPr lang="en-GB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Heerlen, abandoned mines are used to deliver space heating and cooling to around 200,000 m2 of mixed use new and retrofit buildings via a 7-km-long heat network (Verhoeven et al., Energy Procedia 2014).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permanent open loop mine water-based ground source heating schemes commissioned in 1999-2000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(used to heat to 16 dwellings over an area of 1600 m² near Glasgow) and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near Cowdenbeath in Fife (Banks et al., 2009). There, 12°C and 14.5°C water is pumped at a rate of 5-10 l/s from about 100 and 172 m, respectively. The water circulates through the heat pump before being reinjected at a temperature of 3°C in the Carboniferous strata, via 50 and 60 m deep boreholes located 20 and 100 m away from the production ones (Banks et al., 2004). The table below summarizes the mine-water projects listed in the UK.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Shettleston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at least 6 seams have been mined, the water is heated to 55°C through a heat exchanger, to provide heat to 16 dwellings. 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Lumphinnans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least 11 seams belonging to the Lower Carboniferous Limestone Coal Group have been mined (including the uppermost Lochgelly Black Band Ironstone, the Seven Foot Seam,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Kelty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Main, the Jersey or Diamond Seam and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Swallowdrum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(Burke 1999)).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950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Poor </a:t>
            </a:r>
            <a:r>
              <a:rPr lang="fr-FR" dirty="0" err="1"/>
              <a:t>understanding</a:t>
            </a:r>
            <a:r>
              <a:rPr lang="fr-FR" dirty="0"/>
              <a:t> of the </a:t>
            </a:r>
            <a:r>
              <a:rPr lang="fr-FR" dirty="0" err="1"/>
              <a:t>origin</a:t>
            </a:r>
            <a:r>
              <a:rPr lang="fr-FR" dirty="0"/>
              <a:t> of </a:t>
            </a:r>
            <a:r>
              <a:rPr lang="fr-FR" dirty="0" err="1"/>
              <a:t>heat</a:t>
            </a:r>
            <a:r>
              <a:rPr lang="fr-FR" dirty="0"/>
              <a:t> in mines: issue to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geothermal</a:t>
            </a:r>
            <a:r>
              <a:rPr lang="fr-FR" dirty="0"/>
              <a:t> </a:t>
            </a:r>
            <a:r>
              <a:rPr lang="fr-FR" dirty="0" err="1"/>
              <a:t>potential</a:t>
            </a: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correlation</a:t>
            </a:r>
            <a:r>
              <a:rPr lang="fr-FR" dirty="0"/>
              <a:t> of </a:t>
            </a:r>
            <a:r>
              <a:rPr lang="fr-FR" dirty="0" err="1"/>
              <a:t>temperature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depth</a:t>
            </a:r>
            <a:r>
              <a:rPr lang="fr-FR" dirty="0"/>
              <a:t> (Gillespie et al., 2013)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Extracting water can induce inflow of recharge water (from infiltration, lateral aquifers), or re-injection can be performed. </a:t>
            </a:r>
            <a:endParaRPr lang="fr-FR" dirty="0"/>
          </a:p>
          <a:p>
            <a:r>
              <a:rPr lang="fr-FR" dirty="0"/>
              <a:t>Need to know </a:t>
            </a:r>
            <a:r>
              <a:rPr lang="fr-FR" dirty="0" err="1"/>
              <a:t>what</a:t>
            </a:r>
            <a:r>
              <a:rPr lang="fr-FR" dirty="0"/>
              <a:t> are the </a:t>
            </a:r>
            <a:r>
              <a:rPr lang="fr-FR" dirty="0" err="1"/>
              <a:t>heat</a:t>
            </a:r>
            <a:r>
              <a:rPr lang="fr-FR" dirty="0"/>
              <a:t> recharge </a:t>
            </a:r>
            <a:r>
              <a:rPr lang="fr-FR" dirty="0" err="1"/>
              <a:t>mechanisms</a:t>
            </a:r>
            <a:r>
              <a:rPr lang="fr-FR" dirty="0"/>
              <a:t>, the rate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recovery</a:t>
            </a:r>
            <a:r>
              <a:rPr lang="fr-FR" dirty="0"/>
              <a:t> and the area </a:t>
            </a:r>
            <a:r>
              <a:rPr lang="fr-FR" dirty="0" err="1"/>
              <a:t>impacted</a:t>
            </a:r>
            <a:r>
              <a:rPr lang="fr-FR" dirty="0"/>
              <a:t> by </a:t>
            </a:r>
            <a:r>
              <a:rPr lang="fr-FR" dirty="0" err="1"/>
              <a:t>heat</a:t>
            </a:r>
            <a:r>
              <a:rPr lang="fr-FR" dirty="0"/>
              <a:t> extraction, to </a:t>
            </a:r>
            <a:r>
              <a:rPr lang="fr-FR" dirty="0" err="1"/>
              <a:t>ensure</a:t>
            </a:r>
            <a:r>
              <a:rPr lang="fr-FR" dirty="0"/>
              <a:t> </a:t>
            </a:r>
            <a:r>
              <a:rPr lang="fr-FR" dirty="0" err="1"/>
              <a:t>sustainable</a:t>
            </a:r>
            <a:r>
              <a:rPr lang="fr-FR" dirty="0"/>
              <a:t> production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68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Data </a:t>
            </a:r>
            <a:r>
              <a:rPr lang="fr-FR" dirty="0" err="1"/>
              <a:t>inventory</a:t>
            </a:r>
            <a:r>
              <a:rPr lang="fr-FR" dirty="0"/>
              <a:t> made: Mine </a:t>
            </a:r>
            <a:r>
              <a:rPr lang="fr-FR" dirty="0" err="1"/>
              <a:t>temperature</a:t>
            </a:r>
            <a:r>
              <a:rPr lang="fr-FR" dirty="0"/>
              <a:t> profiles/time-</a:t>
            </a:r>
            <a:r>
              <a:rPr lang="fr-FR" dirty="0" err="1"/>
              <a:t>series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geological</a:t>
            </a:r>
            <a:r>
              <a:rPr lang="fr-FR" dirty="0"/>
              <a:t>, </a:t>
            </a:r>
            <a:r>
              <a:rPr lang="fr-FR" dirty="0" err="1"/>
              <a:t>climatic</a:t>
            </a:r>
            <a:r>
              <a:rPr lang="fr-FR" dirty="0"/>
              <a:t> conditions in Scotland and in the UK</a:t>
            </a:r>
          </a:p>
          <a:p>
            <a:r>
              <a:rPr lang="fr-FR" dirty="0"/>
              <a:t>Water </a:t>
            </a:r>
            <a:r>
              <a:rPr lang="fr-FR" dirty="0" err="1"/>
              <a:t>level</a:t>
            </a:r>
            <a:r>
              <a:rPr lang="fr-FR" dirty="0"/>
              <a:t> = logger and on site </a:t>
            </a:r>
            <a:r>
              <a:rPr lang="fr-FR" dirty="0" err="1"/>
              <a:t>measurements</a:t>
            </a:r>
            <a:endParaRPr lang="fr-FR" dirty="0"/>
          </a:p>
          <a:p>
            <a:r>
              <a:rPr lang="fr-FR" dirty="0" err="1"/>
              <a:t>Temperature</a:t>
            </a:r>
            <a:r>
              <a:rPr lang="fr-FR" dirty="0"/>
              <a:t>: </a:t>
            </a:r>
            <a:r>
              <a:rPr lang="en-GB" dirty="0"/>
              <a:t>Logger temperature and on-site measurements (Temperature versus time)</a:t>
            </a:r>
          </a:p>
          <a:p>
            <a:r>
              <a:rPr lang="en-GB" dirty="0"/>
              <a:t>+ Temperature and conductivity logs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/>
              <a:t>Geochemistry</a:t>
            </a:r>
            <a:r>
              <a:rPr lang="fr-FR" dirty="0"/>
              <a:t>: </a:t>
            </a:r>
            <a:r>
              <a:rPr lang="fr-FR" dirty="0" err="1"/>
              <a:t>Deep</a:t>
            </a:r>
            <a:r>
              <a:rPr lang="fr-FR" dirty="0"/>
              <a:t> water in </a:t>
            </a:r>
            <a:r>
              <a:rPr lang="fr-FR" dirty="0" err="1"/>
              <a:t>Dawdon</a:t>
            </a:r>
            <a:r>
              <a:rPr lang="fr-FR" dirty="0"/>
              <a:t> (Chloride anion dominant = long </a:t>
            </a:r>
            <a:r>
              <a:rPr lang="fr-FR" dirty="0" err="1"/>
              <a:t>residence</a:t>
            </a:r>
            <a:r>
              <a:rPr lang="fr-FR" dirty="0"/>
              <a:t> time) </a:t>
            </a:r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shallow</a:t>
            </a:r>
            <a:r>
              <a:rPr lang="fr-FR" dirty="0"/>
              <a:t> water in </a:t>
            </a:r>
            <a:r>
              <a:rPr lang="fr-FR" dirty="0" err="1"/>
              <a:t>Bilston</a:t>
            </a:r>
            <a:r>
              <a:rPr lang="fr-FR" dirty="0"/>
              <a:t> Glen (Bicarbonate dominant) </a:t>
            </a:r>
            <a:r>
              <a:rPr lang="fr-FR" dirty="0" err="1"/>
              <a:t>according</a:t>
            </a:r>
            <a:r>
              <a:rPr lang="fr-FR" dirty="0"/>
              <a:t> to </a:t>
            </a:r>
            <a:r>
              <a:rPr lang="fr-FR" dirty="0" err="1"/>
              <a:t>Chebotarev</a:t>
            </a:r>
            <a:r>
              <a:rPr lang="fr-FR" dirty="0"/>
              <a:t> chart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Issue with loggers: no information about the depth of the sensor, but can inform on seasonal changes in temperature</a:t>
            </a:r>
          </a:p>
          <a:p>
            <a:endParaRPr lang="fr-FR" dirty="0"/>
          </a:p>
          <a:p>
            <a:r>
              <a:rPr lang="fr-FR" dirty="0"/>
              <a:t>2D </a:t>
            </a:r>
            <a:r>
              <a:rPr lang="fr-FR" dirty="0" err="1"/>
              <a:t>models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conceptual</a:t>
            </a:r>
            <a:r>
              <a:rPr lang="fr-FR" dirty="0"/>
              <a:t>/simple mine </a:t>
            </a:r>
            <a:r>
              <a:rPr lang="fr-FR" dirty="0" err="1"/>
              <a:t>geometry</a:t>
            </a:r>
            <a:endParaRPr lang="fr-FR" dirty="0"/>
          </a:p>
          <a:p>
            <a:endParaRPr lang="fr-FR" dirty="0"/>
          </a:p>
          <a:p>
            <a:r>
              <a:rPr lang="fr-FR" dirty="0"/>
              <a:t>Local </a:t>
            </a:r>
            <a:r>
              <a:rPr lang="fr-FR" dirty="0" err="1"/>
              <a:t>heat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: </a:t>
            </a:r>
            <a:r>
              <a:rPr lang="fr-FR" dirty="0" err="1"/>
              <a:t>radiactive</a:t>
            </a:r>
            <a:r>
              <a:rPr lang="fr-FR" dirty="0"/>
              <a:t> </a:t>
            </a:r>
            <a:r>
              <a:rPr lang="fr-FR" dirty="0" err="1"/>
              <a:t>decay</a:t>
            </a:r>
            <a:r>
              <a:rPr lang="fr-FR" dirty="0"/>
              <a:t>, pyrite </a:t>
            </a:r>
            <a:r>
              <a:rPr lang="fr-FR" dirty="0" err="1"/>
              <a:t>oxidation</a:t>
            </a:r>
            <a:endParaRPr lang="fr-FR" dirty="0"/>
          </a:p>
          <a:p>
            <a:r>
              <a:rPr lang="fr-FR" dirty="0" err="1"/>
              <a:t>Groundwater</a:t>
            </a:r>
            <a:r>
              <a:rPr lang="fr-FR" dirty="0"/>
              <a:t> flow = convective flux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geological structure: geological formation with specific material, thermal and hydraulic properties; geological disturbances (i.e. faults)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7221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OGS: open source FEM software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2) </a:t>
            </a:r>
            <a:r>
              <a:rPr lang="fr-FR" dirty="0" err="1"/>
              <a:t>Sensitivity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 on </a:t>
            </a:r>
            <a:r>
              <a:rPr lang="en-GB" dirty="0"/>
              <a:t>geometrical, technical or numerical parameters: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of cold water injection/recharge will allow determining, through sensitivity analysis, the parameters the more likely to influence mine water temperature.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Based on calibrated model, evaluation of the recharge rate / heat recovery rate of mine water. How long can it be sustained? what is the footprint area for providing heat for domestic heating?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037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series of model will be created through the development of a methodology to generate a representative statistical distribution of mine working network / roadways. Calibration and validation of model using existing data (i.e. simulation of flooding, flow rate, temperature profile). 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2404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Difficulty in mine systems (which differs from usual aquifers) is the necessity to solve for water, heat and mass transport in a system composed of a porous media (Darcy flow) and open void (pipe flow) that can lead to numerical instability.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374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research will involve numerical modelling of mines, calibrated and validated using real data from 2 different areas:</a:t>
            </a:r>
          </a:p>
          <a:p>
            <a:pPr lvl="0"/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Bilston Glen in Scotland</a:t>
            </a:r>
          </a:p>
          <a:p>
            <a:pPr lvl="0"/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Dawdon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NE England</a:t>
            </a:r>
          </a:p>
          <a:p>
            <a:r>
              <a:rPr lang="en-GB" dirty="0">
                <a:sym typeface="Wingdings" panose="05000000000000000000" pitchFamily="2" charset="2"/>
              </a:rPr>
              <a:t> Enough data to calibrate the models and different geometries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71344-487B-4086-82EC-6D91760A9E8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63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093F15-3070-46F9-8D44-C1876B0CD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987DB59-F295-42B4-8A61-F411A6160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F300486-8318-494E-85A2-DFB13C507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4E0A87-A881-492D-AC2B-8987D3DF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2D45B79-6446-422E-B344-816BF77FF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14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CC982A-6D7F-4E8E-849F-FEACF317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699C28A-EC69-4D93-874C-084263054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77632-BE1F-4BC7-B271-146ACC29F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2B4F22-FD8F-4EB8-8702-8C676A653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825B1B-88A7-4ED9-A27E-66576E7A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817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B4192BE-8B0E-4AA9-BD87-11B8C4CEFE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4B579F1-0BAC-4C79-9D3B-3D6CF082BB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A3E16F-6DAA-4711-8474-3D45A1CD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053BEBE-8596-4908-9D77-180D39CD5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A7215C-083A-4F70-B1A7-32873116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71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3970A3-21FB-4BA5-83E2-C8BAA237A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433C09-0260-4E2E-B308-63C46AD4E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0B110F2-0DE8-46AE-8D4A-AACA5572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00C4FC-D90F-4B20-93AA-326C8C9F8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9E4716-F588-4091-B0FF-8018A05D3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643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4EA17-0A0F-4929-91E6-26C36E05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68B74D-BB75-4B7A-B470-81725DC18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6B1A451-9794-49D9-8018-762FEE7D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E0EBE6-64B0-4F21-8FF4-50BD9C49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903A07-791F-4EA9-A950-98B8D810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283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5E7466-CC32-40BA-9558-565B289E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C9EF38D-B24B-42A4-8920-EBD431D2B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C990C9D-539F-450B-9298-1C8385372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F810D-DB5F-47C7-9615-37455733E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BEAC64-66FC-457A-B311-21C15BCBE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48ED63-27D8-401B-9C81-51B9519B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38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BB890E-BDD5-4E22-B976-6F311F1CD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9B4F421-7E9C-43E0-90F8-2B3DBD900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8D9FF9-7512-4DE9-9E77-9E0B70C29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9E30140-6A5C-44DB-A0B8-656C1FE383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F02CD0-BF7A-4374-8274-7501B7E4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4CEB78A-6843-4643-848F-13C77571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3A07DE5-B493-40D7-B181-25ADFC182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936485-8D2C-4B0D-A64A-932F7686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186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7CADB1-15D5-4096-B303-2982B396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BE9CC3-523D-4768-AAD4-D19AF8D9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5DECC8-0D6C-4D48-A873-69A889B3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1C6A24-B65A-4EFF-B4C9-D5EDB2F01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3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E62A09F-02F8-49D3-BF0D-58E0B76BE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438859C-F839-40FC-9835-CDE6CDB9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20B6AC-6BDC-4FAB-965A-4DE80A8E8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818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BD093F-3BBA-48DA-A9EE-1EFA1BD16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F9E548-281A-4E1F-A0F8-8747CE6FC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35053C7-3DB6-4BF4-BAA1-B9923D2F4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0C3862-693C-4110-A1CC-1B1AF276C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1685B2B-D81B-46C3-8E8C-EED11613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231CD3-EF94-4AA9-B88E-135833C09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42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DDA358-2352-4827-9E1E-36D990594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E04F5D6-A8F8-432D-BE17-05B0ECBF1A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10CF323-D67E-40EE-8C46-C49C8CF4C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75C5AA-A15C-4A42-81C6-166C396F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7D61710-3E7F-471B-8F4C-9766A312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AFC92A-32CB-4464-AD97-ACAF9BBA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5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7FB3526-25CF-4167-AAC6-9A94466C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297B220-886F-46DA-A490-2F6DF2338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F654B3-CE01-4B74-A2B7-0E351C0F7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ECA0-AAB4-4CF6-BE84-431512FC5D0C}" type="datetimeFigureOut">
              <a:rPr lang="en-GB" smtClean="0"/>
              <a:t>03/02/2020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5DF038-715A-4276-A10B-60CB379DF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0E9459-B552-456F-BC33-C8B30F805A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55319-38E1-4CE5-80A1-0A9CDCF3BADB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48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8.gif"/><Relationship Id="rId4" Type="http://schemas.openxmlformats.org/officeDocument/2006/relationships/diagramLayout" Target="../diagrams/layout9.xml"/><Relationship Id="rId9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9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jp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.gif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openxmlformats.org/officeDocument/2006/relationships/image" Target="../media/image12.jpg"/><Relationship Id="rId3" Type="http://schemas.openxmlformats.org/officeDocument/2006/relationships/image" Target="../media/image8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10.jpeg"/><Relationship Id="rId5" Type="http://schemas.openxmlformats.org/officeDocument/2006/relationships/diagramLayout" Target="../diagrams/layout6.xml"/><Relationship Id="rId10" Type="http://schemas.openxmlformats.org/officeDocument/2006/relationships/image" Target="../media/image13.png"/><Relationship Id="rId4" Type="http://schemas.openxmlformats.org/officeDocument/2006/relationships/diagramData" Target="../diagrams/data6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155CD-9D1F-4ECF-9B1B-CA44324537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2310" y="870015"/>
            <a:ext cx="9445690" cy="2385947"/>
          </a:xfrm>
        </p:spPr>
        <p:txBody>
          <a:bodyPr>
            <a:noAutofit/>
          </a:bodyPr>
          <a:lstStyle/>
          <a:p>
            <a:r>
              <a:rPr lang="en-GB" sz="4000" dirty="0"/>
              <a:t>Investigating geothermal heat resources of legacy mine workings:</a:t>
            </a:r>
            <a:br>
              <a:rPr lang="en-GB" sz="4000" dirty="0"/>
            </a:br>
            <a:r>
              <a:rPr lang="en-GB" sz="4000" dirty="0"/>
              <a:t>Why are some mine waters hotter than others?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273BD04-99AA-42CF-9449-29AB92F5AB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Mylene </a:t>
            </a:r>
            <a:r>
              <a:rPr lang="en-GB" dirty="0" err="1"/>
              <a:t>Receveur</a:t>
            </a:r>
            <a:endParaRPr lang="en-GB" dirty="0"/>
          </a:p>
          <a:p>
            <a:r>
              <a:rPr lang="en-GB" dirty="0"/>
              <a:t>Christopher McDermott, Stuart Gilfillan, Andrew Fraser-Harris</a:t>
            </a:r>
          </a:p>
        </p:txBody>
      </p:sp>
    </p:spTree>
    <p:extLst>
      <p:ext uri="{BB962C8B-B14F-4D97-AF65-F5344CB8AC3E}">
        <p14:creationId xmlns:p14="http://schemas.microsoft.com/office/powerpoint/2010/main" val="3839282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256148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533398" y="1154962"/>
            <a:ext cx="10515600" cy="32547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Mine structure</a:t>
            </a:r>
          </a:p>
          <a:p>
            <a:pPr lvl="1"/>
            <a:r>
              <a:rPr lang="en-GB" dirty="0"/>
              <a:t>Underground workings:</a:t>
            </a:r>
          </a:p>
          <a:p>
            <a:pPr lvl="2"/>
            <a:r>
              <a:rPr lang="en-GB" dirty="0"/>
              <a:t>Pillar and stall </a:t>
            </a:r>
          </a:p>
          <a:p>
            <a:pPr lvl="2"/>
            <a:r>
              <a:rPr lang="en-GB" dirty="0"/>
              <a:t>Longwall mining</a:t>
            </a:r>
          </a:p>
          <a:p>
            <a:pPr lvl="1"/>
            <a:r>
              <a:rPr lang="en-GB" dirty="0"/>
              <a:t>Main pathways : </a:t>
            </a:r>
          </a:p>
          <a:p>
            <a:pPr lvl="2"/>
            <a:r>
              <a:rPr lang="en-GB" dirty="0"/>
              <a:t>Shafts</a:t>
            </a:r>
          </a:p>
          <a:p>
            <a:pPr lvl="2"/>
            <a:r>
              <a:rPr lang="en-GB" dirty="0"/>
              <a:t>Roadways</a:t>
            </a:r>
          </a:p>
          <a:p>
            <a:r>
              <a:rPr lang="en-GB" dirty="0"/>
              <a:t>Mine plans:</a:t>
            </a:r>
          </a:p>
          <a:p>
            <a:pPr lvl="1"/>
            <a:r>
              <a:rPr lang="en-GB" dirty="0"/>
              <a:t>Rationalized </a:t>
            </a:r>
          </a:p>
          <a:p>
            <a:pPr lvl="1"/>
            <a:r>
              <a:rPr lang="en-GB" dirty="0"/>
              <a:t>Digitalized</a:t>
            </a:r>
          </a:p>
          <a:p>
            <a:pPr lvl="1"/>
            <a:r>
              <a:rPr lang="en-GB" dirty="0"/>
              <a:t>GIS shapefiles</a:t>
            </a:r>
          </a:p>
          <a:p>
            <a:pPr lvl="1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0EBC4-B014-4424-A087-A0A594DE82F2}"/>
              </a:ext>
            </a:extLst>
          </p:cNvPr>
          <p:cNvSpPr/>
          <p:nvPr/>
        </p:nvSpPr>
        <p:spPr>
          <a:xfrm>
            <a:off x="8412135" y="5689661"/>
            <a:ext cx="3691813" cy="869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Layout of stoop and room mine workings (top) and longwall mining (bottom). From Younger and Adams, 1999.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0BDEEB69-DA14-44AA-ADFF-BAEFC8D797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9269" y="2210124"/>
            <a:ext cx="3803859" cy="2437752"/>
          </a:xfrm>
          <a:prstGeom prst="rect">
            <a:avLst/>
          </a:prstGeom>
        </p:spPr>
      </p:pic>
      <p:pic>
        <p:nvPicPr>
          <p:cNvPr id="13" name="Picture 5" descr="Figure 13">
            <a:extLst>
              <a:ext uri="{FF2B5EF4-FFF2-40B4-BE49-F238E27FC236}">
                <a16:creationId xmlns:a16="http://schemas.microsoft.com/office/drawing/2014/main" id="{8DF3EE0A-98CC-4DFA-AEAD-79C5ABBADF57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135" y="1377804"/>
            <a:ext cx="3592818" cy="1664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6" descr="Figure 14">
            <a:extLst>
              <a:ext uri="{FF2B5EF4-FFF2-40B4-BE49-F238E27FC236}">
                <a16:creationId xmlns:a16="http://schemas.microsoft.com/office/drawing/2014/main" id="{C395DC44-1C90-4F1F-86BD-2669637CB352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97"/>
          <a:stretch/>
        </p:blipFill>
        <p:spPr bwMode="auto">
          <a:xfrm>
            <a:off x="8412135" y="3201995"/>
            <a:ext cx="3444175" cy="23098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5" name="Straight Arrow Connector 16">
            <a:extLst>
              <a:ext uri="{FF2B5EF4-FFF2-40B4-BE49-F238E27FC236}">
                <a16:creationId xmlns:a16="http://schemas.microsoft.com/office/drawing/2014/main" id="{8F283A82-F828-48A4-80BF-C958278E4FA8}"/>
              </a:ext>
            </a:extLst>
          </p:cNvPr>
          <p:cNvCxnSpPr/>
          <p:nvPr/>
        </p:nvCxnSpPr>
        <p:spPr>
          <a:xfrm flipV="1">
            <a:off x="7417660" y="2514276"/>
            <a:ext cx="994475" cy="52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7">
            <a:extLst>
              <a:ext uri="{FF2B5EF4-FFF2-40B4-BE49-F238E27FC236}">
                <a16:creationId xmlns:a16="http://schemas.microsoft.com/office/drawing/2014/main" id="{81F629B7-9966-4B0F-86E9-CEE507EA0F4C}"/>
              </a:ext>
            </a:extLst>
          </p:cNvPr>
          <p:cNvCxnSpPr/>
          <p:nvPr/>
        </p:nvCxnSpPr>
        <p:spPr>
          <a:xfrm>
            <a:off x="7217635" y="3933501"/>
            <a:ext cx="1323975" cy="476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E19A203-0418-4AF5-A09A-0D21C00A0187}"/>
              </a:ext>
            </a:extLst>
          </p:cNvPr>
          <p:cNvSpPr/>
          <p:nvPr/>
        </p:nvSpPr>
        <p:spPr>
          <a:xfrm>
            <a:off x="517470" y="53466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Statistical distribution of  the mine voids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/>
              <a:t>How can we simplify mine plans to build representative models, using digitalized data ?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/>
              <a:t>Numerical simulations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7598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3A40826E-B193-45F1-9292-36C65B25AA33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941B4C7D-23A6-45ED-859C-6957885436F6}"/>
              </a:ext>
            </a:extLst>
          </p:cNvPr>
          <p:cNvSpPr txBox="1">
            <a:spLocks/>
          </p:cNvSpPr>
          <p:nvPr/>
        </p:nvSpPr>
        <p:spPr>
          <a:xfrm>
            <a:off x="385906" y="857569"/>
            <a:ext cx="10515600" cy="2267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Modeling approches in the </a:t>
            </a:r>
            <a:r>
              <a:rPr lang="fr-FR" sz="2400" dirty="0" err="1"/>
              <a:t>literature</a:t>
            </a:r>
            <a:endParaRPr lang="en-GB" sz="2400" dirty="0"/>
          </a:p>
        </p:txBody>
      </p:sp>
      <p:pic>
        <p:nvPicPr>
          <p:cNvPr id="7" name="Picture 19">
            <a:extLst>
              <a:ext uri="{FF2B5EF4-FFF2-40B4-BE49-F238E27FC236}">
                <a16:creationId xmlns:a16="http://schemas.microsoft.com/office/drawing/2014/main" id="{2E0829DE-00F4-406F-B80F-B26FAACA0302}"/>
              </a:ext>
            </a:extLst>
          </p:cNvPr>
          <p:cNvPicPr/>
          <p:nvPr/>
        </p:nvPicPr>
        <p:blipFill rotWithShape="1">
          <a:blip r:embed="rId8"/>
          <a:srcRect r="48393" b="10066"/>
          <a:stretch/>
        </p:blipFill>
        <p:spPr>
          <a:xfrm>
            <a:off x="5166858" y="1245354"/>
            <a:ext cx="2500940" cy="30908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2BDD3-15A0-4997-8DE0-3F7B66B11DE8}"/>
              </a:ext>
            </a:extLst>
          </p:cNvPr>
          <p:cNvSpPr/>
          <p:nvPr/>
        </p:nvSpPr>
        <p:spPr>
          <a:xfrm>
            <a:off x="5086085" y="4519788"/>
            <a:ext cx="3087961" cy="6975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Heat transfer in mine tunnels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Ghoreishi</a:t>
            </a: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Madeish</a:t>
            </a: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 (2012)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E93B94-622C-4FAC-B9FE-9CAE3D922745}"/>
              </a:ext>
            </a:extLst>
          </p:cNvPr>
          <p:cNvPicPr/>
          <p:nvPr/>
        </p:nvPicPr>
        <p:blipFill rotWithShape="1">
          <a:blip r:embed="rId9"/>
          <a:srcRect l="6743" b="5808"/>
          <a:stretch/>
        </p:blipFill>
        <p:spPr>
          <a:xfrm>
            <a:off x="205459" y="1315154"/>
            <a:ext cx="4151988" cy="32094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78FFE83-130A-40CA-9DE1-B2EBCB8FA8EE}"/>
              </a:ext>
            </a:extLst>
          </p:cNvPr>
          <p:cNvSpPr/>
          <p:nvPr/>
        </p:nvSpPr>
        <p:spPr>
          <a:xfrm>
            <a:off x="278964" y="4562006"/>
            <a:ext cx="383919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Dual-porosity medium (Guo at al., 2018)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572BFE-5EEB-43FE-82BF-E425B115385A}"/>
              </a:ext>
            </a:extLst>
          </p:cNvPr>
          <p:cNvSpPr/>
          <p:nvPr/>
        </p:nvSpPr>
        <p:spPr>
          <a:xfrm>
            <a:off x="278964" y="5651649"/>
            <a:ext cx="6096000" cy="6975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Combined 3D porous medium and 1D pipe flow </a:t>
            </a:r>
          </a:p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(Raymond and Therrien, 2008; </a:t>
            </a:r>
            <a:r>
              <a:rPr lang="en-US" b="1" dirty="0" err="1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Renze</a:t>
            </a: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et al., 2009)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7CAD7C-4DFE-4A66-9423-1D37C517366D}"/>
              </a:ext>
            </a:extLst>
          </p:cNvPr>
          <p:cNvPicPr/>
          <p:nvPr/>
        </p:nvPicPr>
        <p:blipFill rotWithShape="1">
          <a:blip r:embed="rId10"/>
          <a:srcRect b="3696"/>
          <a:stretch/>
        </p:blipFill>
        <p:spPr>
          <a:xfrm>
            <a:off x="8993111" y="1411852"/>
            <a:ext cx="2847853" cy="309083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5CB7656-D62F-409D-9AA3-158D298C2229}"/>
              </a:ext>
            </a:extLst>
          </p:cNvPr>
          <p:cNvSpPr/>
          <p:nvPr/>
        </p:nvSpPr>
        <p:spPr>
          <a:xfrm>
            <a:off x="8264473" y="4502689"/>
            <a:ext cx="3853273" cy="697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model of shaft/roadway connections</a:t>
            </a:r>
          </a:p>
          <a:p>
            <a:pPr algn="r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b="1" dirty="0">
                <a:solidFill>
                  <a:srgbClr val="1F3763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(Hamm et al., 2010)</a:t>
            </a:r>
            <a:endParaRPr lang="en-GB" b="1" dirty="0">
              <a:solidFill>
                <a:srgbClr val="1F3763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27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692742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 of water in coal mines?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in mine plans for modelling. </a:t>
            </a:r>
          </a:p>
          <a:p>
            <a:pPr lvl="1"/>
            <a:r>
              <a:rPr lang="en-GB" dirty="0"/>
              <a:t>How can representative simplification of mine plans be made?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Evaluate the footprint area of heat extraction</a:t>
            </a:r>
          </a:p>
          <a:p>
            <a:pPr lvl="1"/>
            <a:r>
              <a:rPr lang="en-GB" dirty="0"/>
              <a:t>What is the geothermal potential of mines?</a:t>
            </a:r>
          </a:p>
          <a:p>
            <a:pPr lvl="1"/>
            <a:r>
              <a:rPr lang="en-GB" dirty="0"/>
              <a:t>Can a sustainable heat extraction rate be maintained?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5734673-66CD-41D9-B076-5283C85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7420" y="3151267"/>
            <a:ext cx="5355774" cy="55546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Objective 3     Objective 2    Objective 1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/>
              <p:nvPr/>
            </p:nvSpPr>
            <p:spPr>
              <a:xfrm>
                <a:off x="8964072" y="4579435"/>
                <a:ext cx="19885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𝛥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 ×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A65C89-247C-4570-A5A9-E86D3910C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072" y="4579435"/>
                <a:ext cx="1988558" cy="369332"/>
              </a:xfrm>
              <a:prstGeom prst="rect">
                <a:avLst/>
              </a:prstGeom>
              <a:blipFill>
                <a:blip r:embed="rId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/>
              <p:nvPr/>
            </p:nvSpPr>
            <p:spPr>
              <a:xfrm>
                <a:off x="8788223" y="4993104"/>
                <a:ext cx="2340256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𝑑𝑒𝑙𝑖𝑣𝑒𝑟𝑒𝑑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𝐶𝑂𝑃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91BEED-95F1-4871-A7C3-3B8F37B406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223" y="4993104"/>
                <a:ext cx="2340256" cy="6127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909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32" y="661578"/>
            <a:ext cx="10515600" cy="4351338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à"/>
            </a:pPr>
            <a:r>
              <a:rPr lang="en-GB" sz="2400" dirty="0"/>
              <a:t>2 Case study : and Bilston Glen (Scotland)</a:t>
            </a:r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7D4BEE27-6263-45A0-ACB2-9EF40B1C1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5" y="1309401"/>
            <a:ext cx="7445048" cy="526481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48EC157-1592-4C1E-8702-EDB6424B2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779" y="1744626"/>
            <a:ext cx="4352389" cy="16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CBDEB6E6-98A8-4EFA-883F-D2CB3B2FD72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" t="20057" r="-3588" b="11944"/>
          <a:stretch/>
        </p:blipFill>
        <p:spPr bwMode="auto">
          <a:xfrm>
            <a:off x="7753428" y="4187096"/>
            <a:ext cx="4221740" cy="211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7636CD-FDAC-4083-948F-D569CAAD5939}"/>
              </a:ext>
            </a:extLst>
          </p:cNvPr>
          <p:cNvSpPr/>
          <p:nvPr/>
        </p:nvSpPr>
        <p:spPr>
          <a:xfrm>
            <a:off x="7753428" y="876128"/>
            <a:ext cx="422174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Cross-section of the Midlothian syncline. From: Figure 38. Cameron, I B, and Stephenson, D. 1985. British regional geology: The Midland Valley of Scotland. Third edition. Reprint 2014. </a:t>
            </a:r>
            <a:r>
              <a:rPr lang="en-GB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Keyworth</a:t>
            </a:r>
            <a:r>
              <a:rPr lang="en-GB" sz="1100" dirty="0">
                <a:solidFill>
                  <a:srgbClr val="222222"/>
                </a:solidFill>
                <a:latin typeface="Arial" panose="020B0604020202020204" pitchFamily="34" charset="0"/>
              </a:rPr>
              <a:t>, Nottingham: British Geological Survey.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703879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00B8E96-7AD4-4A2E-AC39-B2B1D2E6D5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601" y="4780345"/>
            <a:ext cx="10920663" cy="1628112"/>
          </a:xfrm>
        </p:spPr>
        <p:txBody>
          <a:bodyPr/>
          <a:lstStyle/>
          <a:p>
            <a:r>
              <a:rPr lang="fr-FR" dirty="0" err="1"/>
              <a:t>Development</a:t>
            </a:r>
            <a:r>
              <a:rPr lang="fr-FR" dirty="0"/>
              <a:t> of a </a:t>
            </a:r>
            <a:r>
              <a:rPr lang="fr-FR" dirty="0" err="1"/>
              <a:t>predictive</a:t>
            </a:r>
            <a:r>
              <a:rPr lang="fr-FR" dirty="0"/>
              <a:t> (</a:t>
            </a:r>
            <a:r>
              <a:rPr lang="fr-FR" dirty="0" err="1"/>
              <a:t>conceptual</a:t>
            </a:r>
            <a:r>
              <a:rPr lang="fr-FR" dirty="0"/>
              <a:t> or </a:t>
            </a:r>
            <a:r>
              <a:rPr lang="fr-FR" dirty="0" err="1"/>
              <a:t>numerical</a:t>
            </a:r>
            <a:r>
              <a:rPr lang="fr-FR" dirty="0"/>
              <a:t>) </a:t>
            </a:r>
            <a:r>
              <a:rPr lang="fr-FR" dirty="0" err="1"/>
              <a:t>tool</a:t>
            </a:r>
            <a:r>
              <a:rPr lang="fr-FR" dirty="0"/>
              <a:t>.</a:t>
            </a:r>
          </a:p>
          <a:p>
            <a:r>
              <a:rPr lang="fr-FR" dirty="0" err="1"/>
              <a:t>Recommendation</a:t>
            </a:r>
            <a:r>
              <a:rPr lang="fr-FR" dirty="0"/>
              <a:t> on a </a:t>
            </a:r>
            <a:r>
              <a:rPr lang="fr-FR" dirty="0" err="1"/>
              <a:t>scientific</a:t>
            </a:r>
            <a:r>
              <a:rPr lang="fr-FR" dirty="0"/>
              <a:t> </a:t>
            </a:r>
            <a:r>
              <a:rPr lang="fr-FR" dirty="0" err="1"/>
              <a:t>approach</a:t>
            </a:r>
            <a:r>
              <a:rPr lang="fr-FR" dirty="0"/>
              <a:t> to guide the </a:t>
            </a:r>
            <a:r>
              <a:rPr lang="fr-FR" dirty="0" err="1"/>
              <a:t>licensing</a:t>
            </a:r>
            <a:r>
              <a:rPr lang="fr-FR" dirty="0"/>
              <a:t> of </a:t>
            </a:r>
            <a:r>
              <a:rPr lang="fr-FR" dirty="0" err="1"/>
              <a:t>heat</a:t>
            </a:r>
            <a:endParaRPr lang="fr-FR" dirty="0"/>
          </a:p>
          <a:p>
            <a:r>
              <a:rPr lang="fr-FR" dirty="0"/>
              <a:t>Support the </a:t>
            </a:r>
            <a:r>
              <a:rPr lang="fr-FR" dirty="0" err="1"/>
              <a:t>dimensioning</a:t>
            </a:r>
            <a:r>
              <a:rPr lang="fr-FR" dirty="0"/>
              <a:t> of GSHP </a:t>
            </a:r>
            <a:r>
              <a:rPr lang="fr-FR" dirty="0" err="1"/>
              <a:t>systems</a:t>
            </a:r>
            <a:endParaRPr lang="en-GB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D8C1F024-1BCB-4CAD-9B99-46BE8B1E24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3903266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2748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2B9382-9FB3-44A7-9F81-4996F9F7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References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F5D0F2-1FD7-4426-8768-A5D6D7140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Gillespie, M., Crane, E., and Barron, H. (2013). Study into the Potential for Deep Geothermal Energy in Scotland - Volume 2. AEC/001/11. Scottish Government, p. 129.</a:t>
            </a:r>
          </a:p>
          <a:p>
            <a:r>
              <a:rPr lang="en-GB" dirty="0"/>
              <a:t>Todd, F., McDermott, C., Harris, A. F., Bond, A., and Gilfillan, S. (2019). Coupled hydraulic and mechanical model of surface uplift due to mine water rebound: implications for mine water heating and cooling schemes. Scottish Journal of Geology [online], sjg2018–028. ISSN: 0036-9276, 2041-4951. DOI: 10.1144/sjg2018-028.</a:t>
            </a:r>
          </a:p>
        </p:txBody>
      </p:sp>
    </p:spTree>
    <p:extLst>
      <p:ext uri="{BB962C8B-B14F-4D97-AF65-F5344CB8AC3E}">
        <p14:creationId xmlns:p14="http://schemas.microsoft.com/office/powerpoint/2010/main" val="3991370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40E141-1C0A-47EF-BF9B-F8F3864B6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Study</a:t>
            </a:r>
            <a:r>
              <a:rPr lang="fr-FR" sz="3200" dirty="0"/>
              <a:t> background</a:t>
            </a:r>
            <a:endParaRPr lang="en-GB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FC0A94-1E65-47D5-BDB9-162223D07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570"/>
            <a:ext cx="7816267" cy="2001429"/>
          </a:xfrm>
        </p:spPr>
        <p:txBody>
          <a:bodyPr>
            <a:noAutofit/>
          </a:bodyPr>
          <a:lstStyle/>
          <a:p>
            <a:r>
              <a:rPr lang="fr-FR" sz="2000" dirty="0"/>
              <a:t>9% of UK population </a:t>
            </a:r>
            <a:r>
              <a:rPr lang="fr-FR" sz="2000" dirty="0" err="1"/>
              <a:t>located</a:t>
            </a:r>
            <a:r>
              <a:rPr lang="fr-FR" sz="2000" dirty="0"/>
              <a:t> </a:t>
            </a:r>
            <a:r>
              <a:rPr lang="fr-FR" sz="2000" dirty="0" err="1"/>
              <a:t>above</a:t>
            </a:r>
            <a:r>
              <a:rPr lang="fr-FR" sz="2000" dirty="0"/>
              <a:t> </a:t>
            </a:r>
            <a:r>
              <a:rPr lang="fr-FR" sz="2000" dirty="0" err="1"/>
              <a:t>abandonned</a:t>
            </a:r>
            <a:r>
              <a:rPr lang="fr-FR" sz="2000" dirty="0"/>
              <a:t> </a:t>
            </a:r>
            <a:r>
              <a:rPr lang="fr-FR" sz="2000" dirty="0" err="1"/>
              <a:t>coal</a:t>
            </a:r>
            <a:r>
              <a:rPr lang="fr-FR" sz="2000" dirty="0"/>
              <a:t> mines</a:t>
            </a:r>
          </a:p>
          <a:p>
            <a:r>
              <a:rPr lang="fr-FR" sz="2000" dirty="0" err="1"/>
              <a:t>Flooded</a:t>
            </a:r>
            <a:r>
              <a:rPr lang="fr-FR" sz="2000" dirty="0"/>
              <a:t> mines: </a:t>
            </a:r>
            <a:r>
              <a:rPr lang="fr-FR" sz="2000" dirty="0" err="1"/>
              <a:t>low-temperature</a:t>
            </a:r>
            <a:r>
              <a:rPr lang="fr-FR" sz="2000" dirty="0"/>
              <a:t> </a:t>
            </a:r>
            <a:r>
              <a:rPr lang="fr-FR" sz="2000" dirty="0" err="1"/>
              <a:t>geothermal</a:t>
            </a:r>
            <a:r>
              <a:rPr lang="fr-FR" sz="2000" dirty="0"/>
              <a:t> </a:t>
            </a:r>
            <a:r>
              <a:rPr lang="fr-FR" sz="2000" dirty="0" err="1"/>
              <a:t>resource</a:t>
            </a:r>
            <a:r>
              <a:rPr lang="fr-FR" sz="2000" dirty="0"/>
              <a:t> (</a:t>
            </a:r>
            <a:r>
              <a:rPr lang="en-GB" sz="2000" dirty="0"/>
              <a:t>T=  12-20 °C)</a:t>
            </a:r>
          </a:p>
          <a:p>
            <a:r>
              <a:rPr lang="fr-FR" sz="2000" dirty="0"/>
              <a:t>7% of </a:t>
            </a:r>
            <a:r>
              <a:rPr lang="en-GB" sz="2000" dirty="0"/>
              <a:t>Scotland’s heat demand (Todd et al., 2019)</a:t>
            </a:r>
          </a:p>
          <a:p>
            <a:r>
              <a:rPr lang="fr-FR" sz="2000" dirty="0"/>
              <a:t>Can </a:t>
            </a:r>
            <a:r>
              <a:rPr lang="fr-FR" sz="2000" dirty="0" err="1"/>
              <a:t>contribute</a:t>
            </a:r>
            <a:r>
              <a:rPr lang="fr-FR" sz="2000" dirty="0"/>
              <a:t> to </a:t>
            </a:r>
            <a:r>
              <a:rPr lang="fr-FR" sz="2000" dirty="0" err="1"/>
              <a:t>decarbonization</a:t>
            </a:r>
            <a:r>
              <a:rPr lang="fr-FR" sz="2000" dirty="0"/>
              <a:t> of </a:t>
            </a:r>
            <a:r>
              <a:rPr lang="fr-FR" sz="2000" dirty="0" err="1"/>
              <a:t>residential</a:t>
            </a:r>
            <a:r>
              <a:rPr lang="fr-FR" sz="2000" dirty="0"/>
              <a:t> </a:t>
            </a:r>
            <a:r>
              <a:rPr lang="fr-FR" sz="2000" dirty="0" err="1"/>
              <a:t>heat</a:t>
            </a:r>
            <a:endParaRPr lang="fr-FR" sz="2000" dirty="0"/>
          </a:p>
          <a:p>
            <a:r>
              <a:rPr lang="fr-FR" sz="2000" dirty="0"/>
              <a:t>Coal </a:t>
            </a:r>
            <a:r>
              <a:rPr lang="fr-FR" sz="2000" dirty="0" err="1"/>
              <a:t>Authority</a:t>
            </a:r>
            <a:r>
              <a:rPr lang="fr-FR" sz="2000" dirty="0"/>
              <a:t> liable for UK mines </a:t>
            </a:r>
            <a:r>
              <a:rPr lang="fr-FR" sz="2000" dirty="0" err="1"/>
              <a:t>legacy</a:t>
            </a:r>
            <a:r>
              <a:rPr lang="fr-FR" sz="2000" dirty="0"/>
              <a:t> </a:t>
            </a:r>
            <a:endParaRPr lang="en-GB" sz="2000" dirty="0"/>
          </a:p>
          <a:p>
            <a:endParaRPr lang="fr-FR" sz="2000" dirty="0"/>
          </a:p>
          <a:p>
            <a:endParaRPr lang="fr-FR" sz="2000" dirty="0"/>
          </a:p>
          <a:p>
            <a:endParaRPr lang="en-GB" sz="20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F959FA98-5847-4B03-88F5-B46BBC029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322877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UK Coal Measures">
            <a:extLst>
              <a:ext uri="{FF2B5EF4-FFF2-40B4-BE49-F238E27FC236}">
                <a16:creationId xmlns:a16="http://schemas.microsoft.com/office/drawing/2014/main" id="{11E5FA03-7BD7-4329-B261-F212FC489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39" y="777875"/>
            <a:ext cx="3429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2625BBC9-B85E-46A2-8F8A-7153712517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73" b="246"/>
          <a:stretch/>
        </p:blipFill>
        <p:spPr>
          <a:xfrm>
            <a:off x="4535114" y="4078695"/>
            <a:ext cx="3291201" cy="191007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CDA6558-8EAF-4FB6-B7F6-6A01B115073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61" b="7295"/>
          <a:stretch/>
        </p:blipFill>
        <p:spPr>
          <a:xfrm>
            <a:off x="985068" y="4078694"/>
            <a:ext cx="3335910" cy="191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95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B88E96-295E-4766-A94B-1B41C1D91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850" y="1480214"/>
            <a:ext cx="5924030" cy="3063875"/>
          </a:xfrm>
        </p:spPr>
        <p:txBody>
          <a:bodyPr>
            <a:normAutofit/>
          </a:bodyPr>
          <a:lstStyle/>
          <a:p>
            <a:r>
              <a:rPr lang="fr-FR" sz="2000" dirty="0"/>
              <a:t>Large </a:t>
            </a:r>
            <a:r>
              <a:rPr lang="fr-FR" sz="2000" dirty="0" err="1"/>
              <a:t>mining</a:t>
            </a:r>
            <a:r>
              <a:rPr lang="fr-FR" sz="2000" dirty="0"/>
              <a:t> </a:t>
            </a:r>
            <a:r>
              <a:rPr lang="fr-FR" sz="2000" dirty="0" err="1"/>
              <a:t>voids</a:t>
            </a:r>
            <a:r>
              <a:rPr lang="fr-FR" sz="2000" dirty="0"/>
              <a:t> g</a:t>
            </a:r>
            <a:r>
              <a:rPr lang="en-GB" sz="2000" dirty="0" err="1"/>
              <a:t>ets</a:t>
            </a:r>
            <a:r>
              <a:rPr lang="en-GB" sz="2000" dirty="0"/>
              <a:t> flooding when mining stops</a:t>
            </a:r>
          </a:p>
          <a:p>
            <a:pPr lvl="0"/>
            <a:r>
              <a:rPr lang="en-GB" sz="2000" dirty="0"/>
              <a:t>Open-loop GSHP systems.</a:t>
            </a:r>
          </a:p>
          <a:p>
            <a:pPr lvl="0"/>
            <a:r>
              <a:rPr lang="en-GB" sz="2000" dirty="0"/>
              <a:t>High pumping rate</a:t>
            </a:r>
          </a:p>
          <a:p>
            <a:pPr lvl="0"/>
            <a:r>
              <a:rPr lang="en-GB" sz="2000" dirty="0"/>
              <a:t>Seasonal production</a:t>
            </a:r>
          </a:p>
          <a:p>
            <a:pPr lvl="0"/>
            <a:r>
              <a:rPr lang="fr-FR" sz="2000" dirty="0" err="1"/>
              <a:t>Existing</a:t>
            </a:r>
            <a:r>
              <a:rPr lang="fr-FR" sz="2000" dirty="0"/>
              <a:t> case </a:t>
            </a:r>
            <a:r>
              <a:rPr lang="fr-FR" sz="2000" dirty="0" err="1"/>
              <a:t>study</a:t>
            </a:r>
            <a:r>
              <a:rPr lang="fr-FR" sz="2000" dirty="0"/>
              <a:t>: UK (</a:t>
            </a:r>
            <a:r>
              <a:rPr lang="fr-FR" sz="2000" dirty="0" err="1"/>
              <a:t>Shettleston</a:t>
            </a:r>
            <a:r>
              <a:rPr lang="fr-FR" sz="2000" dirty="0"/>
              <a:t>, </a:t>
            </a:r>
            <a:r>
              <a:rPr lang="fr-FR" sz="2000" dirty="0" err="1"/>
              <a:t>Dawdon</a:t>
            </a:r>
            <a:r>
              <a:rPr lang="fr-FR" sz="2000" dirty="0"/>
              <a:t>), Spain, Canada, USA, </a:t>
            </a:r>
            <a:r>
              <a:rPr lang="fr-FR" sz="2000" dirty="0" err="1"/>
              <a:t>Poland</a:t>
            </a:r>
            <a:r>
              <a:rPr lang="fr-FR" sz="2000" dirty="0"/>
              <a:t>, The </a:t>
            </a:r>
            <a:r>
              <a:rPr lang="fr-FR" sz="2000" dirty="0" err="1"/>
              <a:t>Netherlands</a:t>
            </a:r>
            <a:r>
              <a:rPr lang="fr-FR" sz="2000" dirty="0"/>
              <a:t> (Heerlen)</a:t>
            </a:r>
          </a:p>
          <a:p>
            <a:pPr marL="0" lvl="0" indent="0">
              <a:buNone/>
            </a:pPr>
            <a:endParaRPr lang="en-GB" sz="2000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3A796127-77F6-40EB-A8A6-81A51681B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0384554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19.png">
            <a:extLst>
              <a:ext uri="{FF2B5EF4-FFF2-40B4-BE49-F238E27FC236}">
                <a16:creationId xmlns:a16="http://schemas.microsoft.com/office/drawing/2014/main" id="{53D8EB67-F95C-470A-B190-60CC8BBB7A52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11908" y="4264716"/>
            <a:ext cx="4838700" cy="2530000"/>
          </a:xfrm>
          <a:prstGeom prst="rect">
            <a:avLst/>
          </a:prstGeom>
          <a:ln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94A44E-16C9-48BB-815A-DC0740DF039B}"/>
              </a:ext>
            </a:extLst>
          </p:cNvPr>
          <p:cNvSpPr/>
          <p:nvPr/>
        </p:nvSpPr>
        <p:spPr>
          <a:xfrm>
            <a:off x="838200" y="6022197"/>
            <a:ext cx="2065979" cy="7725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Schematic diagram of a mine water heat pump system (Charlotte Adams)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D014D5DD-7CDF-4114-807B-EDF2C49196C9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4683760" cy="1010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200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917DCC-C0C7-4C84-9D6E-BFB93BC1D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GB" sz="3200" dirty="0"/>
              <a:t>Mine-water Heat: Resource definition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670AB0F-AC69-40CF-B89C-7332EB41B3B1}"/>
              </a:ext>
            </a:extLst>
          </p:cNvPr>
          <p:cNvPicPr/>
          <p:nvPr/>
        </p:nvPicPr>
        <p:blipFill rotWithShape="1">
          <a:blip r:embed="rId9"/>
          <a:srcRect l="17890" t="3706" r="47493" b="51163"/>
          <a:stretch/>
        </p:blipFill>
        <p:spPr>
          <a:xfrm>
            <a:off x="7806688" y="813694"/>
            <a:ext cx="1720268" cy="225069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841E5A6-7CE4-41A1-BA1F-CB48D19EB224}"/>
              </a:ext>
            </a:extLst>
          </p:cNvPr>
          <p:cNvSpPr/>
          <p:nvPr/>
        </p:nvSpPr>
        <p:spPr>
          <a:xfrm>
            <a:off x="7685799" y="813695"/>
            <a:ext cx="1841157" cy="76830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59282D5-ADD7-4F15-BDB5-52D240A5018B}"/>
              </a:ext>
            </a:extLst>
          </p:cNvPr>
          <p:cNvSpPr txBox="1">
            <a:spLocks/>
          </p:cNvSpPr>
          <p:nvPr/>
        </p:nvSpPr>
        <p:spPr>
          <a:xfrm>
            <a:off x="9812501" y="988390"/>
            <a:ext cx="2365187" cy="48781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000" dirty="0"/>
              <a:t>Coal </a:t>
            </a:r>
            <a:r>
              <a:rPr lang="fr-FR" sz="2000" dirty="0" err="1"/>
              <a:t>Measures</a:t>
            </a:r>
            <a:endParaRPr lang="en-GB" sz="2000" dirty="0"/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6371DFBE-88C9-4BB0-A5C5-071F582F2E12}"/>
              </a:ext>
            </a:extLst>
          </p:cNvPr>
          <p:cNvSpPr txBox="1">
            <a:spLocks/>
          </p:cNvSpPr>
          <p:nvPr/>
        </p:nvSpPr>
        <p:spPr>
          <a:xfrm>
            <a:off x="9771413" y="2284498"/>
            <a:ext cx="1964725" cy="77988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dirty="0" err="1"/>
              <a:t>Limestone</a:t>
            </a:r>
            <a:r>
              <a:rPr lang="fr-FR" sz="2000" dirty="0"/>
              <a:t> Coal formation</a:t>
            </a:r>
            <a:endParaRPr lang="en-GB" sz="2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B6A65F-3F82-4B9C-A284-E97253848784}"/>
              </a:ext>
            </a:extLst>
          </p:cNvPr>
          <p:cNvSpPr/>
          <p:nvPr/>
        </p:nvSpPr>
        <p:spPr>
          <a:xfrm>
            <a:off x="7685799" y="2357120"/>
            <a:ext cx="1964725" cy="5181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age16.gif" descr="Figure 18">
            <a:extLst>
              <a:ext uri="{FF2B5EF4-FFF2-40B4-BE49-F238E27FC236}">
                <a16:creationId xmlns:a16="http://schemas.microsoft.com/office/drawing/2014/main" id="{2D31264C-951D-4F4A-B742-670F2B5678A7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7644705" y="3457432"/>
            <a:ext cx="4396612" cy="2869795"/>
          </a:xfrm>
          <a:prstGeom prst="rect">
            <a:avLst/>
          </a:prstGeom>
          <a:ln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9175734-8D32-4474-B0CC-537827593541}"/>
              </a:ext>
            </a:extLst>
          </p:cNvPr>
          <p:cNvSpPr/>
          <p:nvPr/>
        </p:nvSpPr>
        <p:spPr>
          <a:xfrm>
            <a:off x="6602524" y="6327227"/>
            <a:ext cx="6096000" cy="31149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 sz="1400" i="1" dirty="0">
                <a:solidFill>
                  <a:srgbClr val="333333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Depth of mine workings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(Gillespie et al., 2013)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3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00DBD92-1366-4DA0-A4DE-3A5EC20C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79" t="7778"/>
          <a:stretch/>
        </p:blipFill>
        <p:spPr>
          <a:xfrm>
            <a:off x="6023636" y="1344172"/>
            <a:ext cx="1766810" cy="382955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CA0C17-C3B5-4517-B2B7-456BF0D1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97821"/>
            <a:ext cx="10515600" cy="1018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are the main </a:t>
            </a:r>
            <a:r>
              <a:rPr lang="fr-FR" dirty="0" err="1"/>
              <a:t>controls</a:t>
            </a:r>
            <a:r>
              <a:rPr lang="fr-FR" dirty="0"/>
              <a:t> on mine water </a:t>
            </a:r>
            <a:r>
              <a:rPr lang="fr-FR" dirty="0" err="1"/>
              <a:t>temperature</a:t>
            </a:r>
            <a:r>
              <a:rPr lang="fr-FR" dirty="0"/>
              <a:t> ?</a:t>
            </a:r>
          </a:p>
          <a:p>
            <a:pPr marL="0" indent="0">
              <a:buNone/>
            </a:pPr>
            <a:r>
              <a:rPr lang="fr-FR" dirty="0" err="1"/>
              <a:t>Necessary</a:t>
            </a:r>
            <a:r>
              <a:rPr lang="fr-FR" dirty="0"/>
              <a:t> to </a:t>
            </a:r>
            <a:r>
              <a:rPr lang="fr-FR" dirty="0" err="1"/>
              <a:t>evaluate</a:t>
            </a:r>
            <a:r>
              <a:rPr lang="fr-FR" dirty="0"/>
              <a:t> the </a:t>
            </a:r>
            <a:r>
              <a:rPr lang="fr-FR" dirty="0" err="1"/>
              <a:t>geothermal</a:t>
            </a:r>
            <a:r>
              <a:rPr lang="fr-FR" dirty="0"/>
              <a:t> </a:t>
            </a:r>
            <a:r>
              <a:rPr lang="fr-FR" dirty="0" err="1"/>
              <a:t>potential</a:t>
            </a:r>
            <a:r>
              <a:rPr lang="fr-FR" dirty="0"/>
              <a:t> of </a:t>
            </a:r>
            <a:r>
              <a:rPr lang="fr-FR" dirty="0" err="1"/>
              <a:t>coal</a:t>
            </a:r>
            <a:r>
              <a:rPr lang="fr-FR" dirty="0"/>
              <a:t> mines.</a:t>
            </a:r>
            <a:endParaRPr lang="en-GB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FFD8416-1661-4A13-9907-6C3477F269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08"/>
          <a:stretch/>
        </p:blipFill>
        <p:spPr>
          <a:xfrm>
            <a:off x="3866262" y="1029168"/>
            <a:ext cx="2137054" cy="4152510"/>
          </a:xfrm>
          <a:prstGeom prst="rect">
            <a:avLst/>
          </a:prstGeom>
        </p:spPr>
      </p:pic>
      <p:graphicFrame>
        <p:nvGraphicFramePr>
          <p:cNvPr id="12" name="Diagramme 11">
            <a:extLst>
              <a:ext uri="{FF2B5EF4-FFF2-40B4-BE49-F238E27FC236}">
                <a16:creationId xmlns:a16="http://schemas.microsoft.com/office/drawing/2014/main" id="{A0A7B502-8823-4F2B-A312-E52378597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38814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ZoneTexte 13">
            <a:extLst>
              <a:ext uri="{FF2B5EF4-FFF2-40B4-BE49-F238E27FC236}">
                <a16:creationId xmlns:a16="http://schemas.microsoft.com/office/drawing/2014/main" id="{F6F7E703-643B-43BC-AFC0-7B58217BC028}"/>
              </a:ext>
            </a:extLst>
          </p:cNvPr>
          <p:cNvSpPr txBox="1"/>
          <p:nvPr/>
        </p:nvSpPr>
        <p:spPr>
          <a:xfrm>
            <a:off x="7196085" y="3394706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??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BD666-CDF0-48C9-8351-118355E6D214}"/>
              </a:ext>
            </a:extLst>
          </p:cNvPr>
          <p:cNvSpPr/>
          <p:nvPr/>
        </p:nvSpPr>
        <p:spPr>
          <a:xfrm>
            <a:off x="5030651" y="4243430"/>
            <a:ext cx="992985" cy="542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4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Burley, 1984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B7CFA8-78BA-4C6C-A5B7-29DA4335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/>
              <a:t>Research</a:t>
            </a:r>
            <a:r>
              <a:rPr lang="fr-FR" sz="3200" dirty="0"/>
              <a:t> question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2476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8C468F-C796-4545-A3DE-E2CDAC81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Summary</a:t>
            </a:r>
            <a:endParaRPr lang="en-GB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4A8A47-9157-4BC2-B56A-3B3AECA4F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pPr marL="571500" lvl="0" indent="-571500">
              <a:buFont typeface="+mj-lt"/>
              <a:buAutoNum type="romanUcPeriod"/>
            </a:pPr>
            <a:r>
              <a:rPr lang="en-GB" dirty="0"/>
              <a:t>Research objectives</a:t>
            </a:r>
          </a:p>
          <a:p>
            <a:pPr marL="571500" lvl="0" indent="-571500">
              <a:buFont typeface="+mj-lt"/>
              <a:buAutoNum type="romanUcPeriod"/>
            </a:pPr>
            <a:endParaRPr lang="en-GB" dirty="0"/>
          </a:p>
          <a:p>
            <a:pPr marL="571500" lvl="0" indent="-571500">
              <a:buFont typeface="+mj-lt"/>
              <a:buAutoNum type="romanUcPeriod"/>
            </a:pPr>
            <a:r>
              <a:rPr lang="en-GB" dirty="0"/>
              <a:t>Methods</a:t>
            </a:r>
          </a:p>
          <a:p>
            <a:pPr marL="571500" lvl="0" indent="-571500">
              <a:buFont typeface="+mj-lt"/>
              <a:buAutoNum type="romanUcPeriod"/>
            </a:pPr>
            <a:endParaRPr lang="en-GB" dirty="0"/>
          </a:p>
          <a:p>
            <a:pPr marL="571500" lvl="0" indent="-571500">
              <a:buFont typeface="+mj-lt"/>
              <a:buAutoNum type="romanUcPeriod"/>
            </a:pPr>
            <a:r>
              <a:rPr lang="en-GB" dirty="0"/>
              <a:t>Deliverables</a:t>
            </a:r>
            <a:endParaRPr lang="en-GB" sz="2400" dirty="0"/>
          </a:p>
        </p:txBody>
      </p:sp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BC8172C0-300B-4C3D-9B93-9AB289D991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7854612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5D10499-70E3-4054-8CC1-5BCA7B093A43}"/>
              </a:ext>
            </a:extLst>
          </p:cNvPr>
          <p:cNvSpPr txBox="1">
            <a:spLocks/>
          </p:cNvSpPr>
          <p:nvPr/>
        </p:nvSpPr>
        <p:spPr>
          <a:xfrm>
            <a:off x="4563453" y="5178490"/>
            <a:ext cx="4607146" cy="189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10598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692742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 of water in coal mines?</a:t>
            </a:r>
          </a:p>
          <a:p>
            <a:pPr lvl="1"/>
            <a:endParaRPr lang="en-GB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0835145"/>
              </p:ext>
            </p:extLst>
          </p:nvPr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5734673-66CD-41D9-B076-5283C85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7420" y="3151267"/>
            <a:ext cx="5355774" cy="55546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Objective 3     Objective 2    Objective 1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0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9.png">
            <a:extLst>
              <a:ext uri="{FF2B5EF4-FFF2-40B4-BE49-F238E27FC236}">
                <a16:creationId xmlns:a16="http://schemas.microsoft.com/office/drawing/2014/main" id="{B01B2223-F9F5-4A71-A813-7AE38DE019B2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9553648" y="2225508"/>
            <a:ext cx="2471256" cy="3118688"/>
          </a:xfrm>
          <a:prstGeom prst="rect">
            <a:avLst/>
          </a:prstGeom>
          <a:ln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7923D1-11BB-401D-9C31-777337D57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160" y="1304012"/>
            <a:ext cx="2932147" cy="5266480"/>
          </a:xfrm>
        </p:spPr>
        <p:txBody>
          <a:bodyPr>
            <a:normAutofit/>
          </a:bodyPr>
          <a:lstStyle/>
          <a:p>
            <a:r>
              <a:rPr lang="fr-FR" sz="2000" dirty="0"/>
              <a:t>Data inventories</a:t>
            </a:r>
          </a:p>
          <a:p>
            <a:r>
              <a:rPr lang="fr-FR" sz="2000" dirty="0"/>
              <a:t>Spatial </a:t>
            </a:r>
            <a:r>
              <a:rPr lang="fr-FR" sz="2000" dirty="0" err="1"/>
              <a:t>analysis</a:t>
            </a:r>
            <a:r>
              <a:rPr lang="fr-FR" sz="2000" dirty="0"/>
              <a:t> of </a:t>
            </a:r>
            <a:r>
              <a:rPr lang="fr-FR" sz="2000" dirty="0" err="1"/>
              <a:t>temperature</a:t>
            </a:r>
            <a:r>
              <a:rPr lang="fr-FR" sz="2000" dirty="0"/>
              <a:t> distribution in the UK</a:t>
            </a:r>
          </a:p>
          <a:p>
            <a:endParaRPr lang="fr-FR" sz="2000" dirty="0"/>
          </a:p>
          <a:p>
            <a:r>
              <a:rPr lang="fr-FR" sz="2000" dirty="0" err="1"/>
              <a:t>Conceptual</a:t>
            </a:r>
            <a:r>
              <a:rPr lang="fr-FR" sz="2000" dirty="0"/>
              <a:t> </a:t>
            </a:r>
            <a:r>
              <a:rPr lang="fr-FR" sz="2000" dirty="0" err="1"/>
              <a:t>models</a:t>
            </a:r>
            <a:endParaRPr lang="fr-FR" sz="2000" dirty="0"/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err="1"/>
              <a:t>Potential</a:t>
            </a:r>
            <a:r>
              <a:rPr lang="fr-FR" sz="2000" dirty="0"/>
              <a:t> source of </a:t>
            </a:r>
            <a:r>
              <a:rPr lang="fr-FR" sz="2000" dirty="0" err="1"/>
              <a:t>heat</a:t>
            </a:r>
            <a:endParaRPr lang="fr-FR" sz="2000" dirty="0"/>
          </a:p>
          <a:p>
            <a:pPr lvl="1"/>
            <a:r>
              <a:rPr lang="en-GB" sz="1800" dirty="0"/>
              <a:t>natural heat flow</a:t>
            </a:r>
          </a:p>
          <a:p>
            <a:pPr lvl="1"/>
            <a:r>
              <a:rPr lang="en-GB" sz="1800" dirty="0"/>
              <a:t>local heat generation </a:t>
            </a:r>
          </a:p>
          <a:p>
            <a:pPr lvl="1"/>
            <a:r>
              <a:rPr lang="en-GB" sz="1800" dirty="0"/>
              <a:t>solar influx</a:t>
            </a:r>
          </a:p>
          <a:p>
            <a:pPr lvl="1"/>
            <a:r>
              <a:rPr lang="en-GB" sz="1800" dirty="0"/>
              <a:t>groundwater flow</a:t>
            </a:r>
          </a:p>
          <a:p>
            <a:pPr lvl="1"/>
            <a:r>
              <a:rPr lang="en-GB" sz="1800" dirty="0"/>
              <a:t>rainfall</a:t>
            </a:r>
          </a:p>
          <a:p>
            <a:pPr lvl="1"/>
            <a:r>
              <a:rPr lang="en-GB" sz="1800" dirty="0"/>
              <a:t>geological structure</a:t>
            </a:r>
          </a:p>
          <a:p>
            <a:endParaRPr lang="en-GB" sz="2000" dirty="0"/>
          </a:p>
          <a:p>
            <a:pPr marL="0" indent="0">
              <a:buNone/>
            </a:pPr>
            <a:endParaRPr lang="en-GB" sz="2000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D8C81112-C03A-407B-A184-5EFF720F1342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3810406" y="2391304"/>
            <a:ext cx="5893435" cy="252095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9A568F2-C054-4D20-B9DF-CCAA06ED4DA8}"/>
              </a:ext>
            </a:extLst>
          </p:cNvPr>
          <p:cNvCxnSpPr/>
          <p:nvPr/>
        </p:nvCxnSpPr>
        <p:spPr>
          <a:xfrm>
            <a:off x="8159269" y="2321823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EB7AE450-8983-4847-A522-BE60587748AD}"/>
              </a:ext>
            </a:extLst>
          </p:cNvPr>
          <p:cNvCxnSpPr/>
          <p:nvPr/>
        </p:nvCxnSpPr>
        <p:spPr>
          <a:xfrm>
            <a:off x="7775221" y="2321823"/>
            <a:ext cx="0" cy="24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69A5F3A3-6B85-4A04-9787-7D301EC24013}"/>
              </a:ext>
            </a:extLst>
          </p:cNvPr>
          <p:cNvSpPr txBox="1"/>
          <p:nvPr/>
        </p:nvSpPr>
        <p:spPr>
          <a:xfrm>
            <a:off x="7579641" y="1910343"/>
            <a:ext cx="8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Rainfall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A959E3DE-EFE8-40C9-80A2-7A81F4773CB4}"/>
              </a:ext>
            </a:extLst>
          </p:cNvPr>
          <p:cNvSpPr txBox="1"/>
          <p:nvPr/>
        </p:nvSpPr>
        <p:spPr>
          <a:xfrm>
            <a:off x="4079753" y="1908517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Solar flux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5E31AD3F-E899-4C2F-A1FA-740F86B67C08}"/>
              </a:ext>
            </a:extLst>
          </p:cNvPr>
          <p:cNvSpPr/>
          <p:nvPr/>
        </p:nvSpPr>
        <p:spPr>
          <a:xfrm>
            <a:off x="6292498" y="4874887"/>
            <a:ext cx="1116349" cy="6090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/>
              <p:nvPr/>
            </p:nvSpPr>
            <p:spPr>
              <a:xfrm>
                <a:off x="5352327" y="3830627"/>
                <a:ext cx="2628284" cy="393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𝐹𝑒𝑆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05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050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𝐹𝑒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2+</m:t>
                          </m:r>
                        </m:sup>
                      </m:sSup>
                      <m:r>
                        <a:rPr lang="en-GB" sz="1050" i="0">
                          <a:latin typeface="Cambria Math" panose="02040503050406030204" pitchFamily="18" charset="0"/>
                        </a:rPr>
                        <m:t>+2 </m:t>
                      </m:r>
                      <m:sSubSup>
                        <m:sSub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𝑆𝑂</m:t>
                          </m:r>
                        </m:e>
                        <m:sub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2−</m:t>
                          </m:r>
                        </m:sup>
                      </m:sSubSup>
                      <m:r>
                        <a:rPr lang="en-GB" sz="1050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10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sz="1050" i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GB" sz="105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6553C0-471E-4D4E-BD50-31737A648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2327" y="3830627"/>
                <a:ext cx="2628284" cy="39382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45CFB9A0-AA89-4E34-BF5E-09AD54A13F8C}"/>
              </a:ext>
            </a:extLst>
          </p:cNvPr>
          <p:cNvCxnSpPr>
            <a:cxnSpLocks/>
          </p:cNvCxnSpPr>
          <p:nvPr/>
        </p:nvCxnSpPr>
        <p:spPr>
          <a:xfrm>
            <a:off x="4191406" y="3784852"/>
            <a:ext cx="5370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9920971E-98A8-417A-AA3A-8BFE9D41E281}"/>
              </a:ext>
            </a:extLst>
          </p:cNvPr>
          <p:cNvCxnSpPr>
            <a:cxnSpLocks/>
          </p:cNvCxnSpPr>
          <p:nvPr/>
        </p:nvCxnSpPr>
        <p:spPr>
          <a:xfrm>
            <a:off x="9038011" y="3800092"/>
            <a:ext cx="5370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9063149A-1744-4299-8FCC-974D2507DD4E}"/>
              </a:ext>
            </a:extLst>
          </p:cNvPr>
          <p:cNvCxnSpPr>
            <a:cxnSpLocks/>
          </p:cNvCxnSpPr>
          <p:nvPr/>
        </p:nvCxnSpPr>
        <p:spPr>
          <a:xfrm flipV="1">
            <a:off x="8294987" y="3937252"/>
            <a:ext cx="0" cy="1581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C5D4C3CD-3798-488D-9E56-8501AD06C2D4}"/>
              </a:ext>
            </a:extLst>
          </p:cNvPr>
          <p:cNvCxnSpPr>
            <a:cxnSpLocks/>
          </p:cNvCxnSpPr>
          <p:nvPr/>
        </p:nvCxnSpPr>
        <p:spPr>
          <a:xfrm>
            <a:off x="8294987" y="3469728"/>
            <a:ext cx="0" cy="1820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C06A0AF-2A2B-45FC-B10F-9882BB72CFDE}"/>
              </a:ext>
            </a:extLst>
          </p:cNvPr>
          <p:cNvSpPr/>
          <p:nvPr/>
        </p:nvSpPr>
        <p:spPr>
          <a:xfrm>
            <a:off x="4784132" y="4247406"/>
            <a:ext cx="4163015" cy="11917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F3F71B-B949-4DF4-B156-897EC405A879}"/>
              </a:ext>
            </a:extLst>
          </p:cNvPr>
          <p:cNvSpPr/>
          <p:nvPr/>
        </p:nvSpPr>
        <p:spPr>
          <a:xfrm>
            <a:off x="3810406" y="2270300"/>
            <a:ext cx="1292701" cy="3334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 descr="pierre pyrite">
            <a:extLst>
              <a:ext uri="{FF2B5EF4-FFF2-40B4-BE49-F238E27FC236}">
                <a16:creationId xmlns:a16="http://schemas.microsoft.com/office/drawing/2014/main" id="{BEF4655F-EA14-4442-9244-DB9CAE306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8" t="23893" r="19973" b="23082"/>
          <a:stretch/>
        </p:blipFill>
        <p:spPr bwMode="auto">
          <a:xfrm>
            <a:off x="4914167" y="3222171"/>
            <a:ext cx="438160" cy="3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>
            <a:extLst>
              <a:ext uri="{FF2B5EF4-FFF2-40B4-BE49-F238E27FC236}">
                <a16:creationId xmlns:a16="http://schemas.microsoft.com/office/drawing/2014/main" id="{809BB888-8967-47F6-81D5-07111C83846C}"/>
              </a:ext>
            </a:extLst>
          </p:cNvPr>
          <p:cNvPicPr/>
          <p:nvPr/>
        </p:nvPicPr>
        <p:blipFill rotWithShape="1">
          <a:blip r:embed="rId12"/>
          <a:srcRect l="665" t="6559" r="-1"/>
          <a:stretch/>
        </p:blipFill>
        <p:spPr bwMode="auto">
          <a:xfrm>
            <a:off x="3789383" y="2398853"/>
            <a:ext cx="5935479" cy="24412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C0DDE94-FC40-4F3F-AF0F-667B82CAE33B}"/>
              </a:ext>
            </a:extLst>
          </p:cNvPr>
          <p:cNvCxnSpPr>
            <a:cxnSpLocks/>
          </p:cNvCxnSpPr>
          <p:nvPr/>
        </p:nvCxnSpPr>
        <p:spPr>
          <a:xfrm>
            <a:off x="4703037" y="2262338"/>
            <a:ext cx="172109" cy="3212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73D2284-989F-45EA-820D-E7C7977FF7B8}"/>
              </a:ext>
            </a:extLst>
          </p:cNvPr>
          <p:cNvCxnSpPr>
            <a:cxnSpLocks/>
          </p:cNvCxnSpPr>
          <p:nvPr/>
        </p:nvCxnSpPr>
        <p:spPr>
          <a:xfrm>
            <a:off x="4436986" y="2271874"/>
            <a:ext cx="186070" cy="3238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Image 22">
            <a:extLst>
              <a:ext uri="{FF2B5EF4-FFF2-40B4-BE49-F238E27FC236}">
                <a16:creationId xmlns:a16="http://schemas.microsoft.com/office/drawing/2014/main" id="{B6101A7D-4446-4417-ADBC-A0C33B6E87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52" y="2866894"/>
            <a:ext cx="4286339" cy="321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6" grpId="0" animBg="1"/>
      <p:bldP spid="37" grpId="0"/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58EBD784-3728-4B83-A5FD-2B0DE33CFC99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9E25FCBA-75F4-4C4B-98B6-EEE8E03701C1}"/>
              </a:ext>
            </a:extLst>
          </p:cNvPr>
          <p:cNvSpPr txBox="1">
            <a:spLocks/>
          </p:cNvSpPr>
          <p:nvPr/>
        </p:nvSpPr>
        <p:spPr>
          <a:xfrm>
            <a:off x="12487175" y="109251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B57DA5-F2EB-43D9-BBFF-4E8260BF94E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7"/>
          <a:stretch/>
        </p:blipFill>
        <p:spPr>
          <a:xfrm>
            <a:off x="6239861" y="1066332"/>
            <a:ext cx="5694311" cy="193417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BE68D4-7C10-49C2-B846-CCA09B22BDE8}"/>
              </a:ext>
            </a:extLst>
          </p:cNvPr>
          <p:cNvSpPr/>
          <p:nvPr/>
        </p:nvSpPr>
        <p:spPr>
          <a:xfrm>
            <a:off x="188629" y="799908"/>
            <a:ext cx="1157082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Numerical simulation using </a:t>
            </a:r>
            <a:r>
              <a:rPr lang="en-GB" sz="2000" dirty="0" err="1"/>
              <a:t>OpenGeosys</a:t>
            </a: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Petrophysical +  Hydraulic / thermal properties </a:t>
            </a:r>
          </a:p>
          <a:p>
            <a:pPr lvl="1"/>
            <a:r>
              <a:rPr lang="en-GB" sz="2000" dirty="0"/>
              <a:t>      for each material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Initial /boundary conditions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Source terms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Sensitivity analysis on model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Calibration / validation using existing data: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EC-T profiles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Water level and temperature time series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229B43A-D326-40FD-B3CF-A4398E032D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386"/>
          <a:stretch/>
        </p:blipFill>
        <p:spPr>
          <a:xfrm>
            <a:off x="6096000" y="3703899"/>
            <a:ext cx="5838172" cy="2948862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ACB60BA-D840-40D4-B59F-9806CA846E5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15" t="28694" b="9303"/>
          <a:stretch/>
        </p:blipFill>
        <p:spPr>
          <a:xfrm>
            <a:off x="378107" y="4224827"/>
            <a:ext cx="4990172" cy="26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44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59FCB9F-CFC8-4967-A634-0DD288F8C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2989689"/>
          </a:xfrm>
        </p:spPr>
        <p:txBody>
          <a:bodyPr>
            <a:normAutofit fontScale="92500"/>
          </a:bodyPr>
          <a:lstStyle/>
          <a:p>
            <a:pPr lvl="0"/>
            <a:r>
              <a:rPr lang="en-GB" dirty="0"/>
              <a:t>Determine the main heat sources and heat transfer mechanisms in flooded coal mines </a:t>
            </a:r>
          </a:p>
          <a:p>
            <a:pPr lvl="1"/>
            <a:r>
              <a:rPr lang="en-GB" dirty="0"/>
              <a:t>What is the heat recovery rate of water in coal mines?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0"/>
            <a:r>
              <a:rPr lang="en-GB" dirty="0"/>
              <a:t>Assess the important geometrical features in mine plans for modelling. </a:t>
            </a:r>
          </a:p>
          <a:p>
            <a:pPr lvl="1"/>
            <a:r>
              <a:rPr lang="en-GB" dirty="0"/>
              <a:t>How can representative simplification of mine plans be made? </a:t>
            </a:r>
          </a:p>
          <a:p>
            <a:pPr lvl="1"/>
            <a:endParaRPr lang="en-GB" dirty="0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537C206F-6AAD-4768-A3B7-4FC5C5F6EEB1}"/>
              </a:ext>
            </a:extLst>
          </p:cNvPr>
          <p:cNvGraphicFramePr/>
          <p:nvPr/>
        </p:nvGraphicFramePr>
        <p:xfrm>
          <a:off x="0" y="-62971"/>
          <a:ext cx="12192000" cy="675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05734673-66CD-41D9-B076-5283C8531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7420" y="3151267"/>
            <a:ext cx="5355774" cy="55546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accent1">
                    <a:lumMod val="75000"/>
                  </a:schemeClr>
                </a:solidFill>
              </a:rPr>
              <a:t>Objective 3     Objective 2    Objective 1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7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7876</TotalTime>
  <Words>1596</Words>
  <Application>Microsoft Office PowerPoint</Application>
  <PresentationFormat>Grand écran</PresentationFormat>
  <Paragraphs>222</Paragraphs>
  <Slides>15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Wingdings</vt:lpstr>
      <vt:lpstr>Thème Office</vt:lpstr>
      <vt:lpstr>Investigating geothermal heat resources of legacy mine workings: Why are some mine waters hotter than others?</vt:lpstr>
      <vt:lpstr>Study background</vt:lpstr>
      <vt:lpstr>Mine-water Heat: Resource definition </vt:lpstr>
      <vt:lpstr>Research question</vt:lpstr>
      <vt:lpstr>Summary</vt:lpstr>
      <vt:lpstr>Objective 3     Objective 2    Objective 1</vt:lpstr>
      <vt:lpstr>Présentation PowerPoint</vt:lpstr>
      <vt:lpstr>Présentation PowerPoint</vt:lpstr>
      <vt:lpstr>Objective 3     Objective 2    Objective 1</vt:lpstr>
      <vt:lpstr>Présentation PowerPoint</vt:lpstr>
      <vt:lpstr>Présentation PowerPoint</vt:lpstr>
      <vt:lpstr>Objective 3     Objective 2    Objective 1</vt:lpstr>
      <vt:lpstr>Présentation PowerPoint</vt:lpstr>
      <vt:lpstr>Présentation PowerPoint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geothermal heat resources of legacy mine workings, why are some mine waters hotter than others?</dc:title>
  <dc:creator>Mylène RECEVEUR</dc:creator>
  <cp:lastModifiedBy>Mylène RECEVEUR</cp:lastModifiedBy>
  <cp:revision>65</cp:revision>
  <dcterms:created xsi:type="dcterms:W3CDTF">2020-01-25T10:15:12Z</dcterms:created>
  <dcterms:modified xsi:type="dcterms:W3CDTF">2020-02-03T06:58:45Z</dcterms:modified>
</cp:coreProperties>
</file>